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0"/>
  </p:notesMasterIdLst>
  <p:sldIdLst>
    <p:sldId id="256" r:id="rId2"/>
    <p:sldId id="257" r:id="rId3"/>
    <p:sldId id="258" r:id="rId4"/>
    <p:sldId id="259" r:id="rId5"/>
    <p:sldId id="260" r:id="rId6"/>
    <p:sldId id="261" r:id="rId7"/>
    <p:sldId id="262" r:id="rId8"/>
    <p:sldId id="263" r:id="rId9"/>
    <p:sldId id="264" r:id="rId10"/>
    <p:sldId id="265" r:id="rId11"/>
    <p:sldId id="267" r:id="rId12"/>
    <p:sldId id="266"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4"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103" d="100"/>
          <a:sy n="103" d="100"/>
        </p:scale>
        <p:origin x="114" y="2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881457-95FC-45A6-B62F-D79C6470DCEC}" type="datetimeFigureOut">
              <a:rPr lang="en-US" smtClean="0"/>
              <a:t>5/28/2019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282F959-9399-420D-98AD-0D1E9C4C3ECA}" type="slidenum">
              <a:rPr lang="en-US" smtClean="0"/>
              <a:t>‹#›</a:t>
            </a:fld>
            <a:endParaRPr lang="en-US"/>
          </a:p>
        </p:txBody>
      </p:sp>
    </p:spTree>
    <p:extLst>
      <p:ext uri="{BB962C8B-B14F-4D97-AF65-F5344CB8AC3E}">
        <p14:creationId xmlns:p14="http://schemas.microsoft.com/office/powerpoint/2010/main" val="29660271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8" name="Group 17"/>
          <p:cNvGrpSpPr/>
          <p:nvPr/>
        </p:nvGrpSpPr>
        <p:grpSpPr>
          <a:xfrm>
            <a:off x="0" y="0"/>
            <a:ext cx="12192000" cy="6858000"/>
            <a:chOff x="0" y="0"/>
            <a:chExt cx="12192000" cy="6858000"/>
          </a:xfrm>
        </p:grpSpPr>
        <p:sp>
          <p:nvSpPr>
            <p:cNvPr id="8" name="Rectangle 7"/>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Oval 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Oval 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Oval 10"/>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normAutofit/>
          </a:bodyPr>
          <a:lstStyle>
            <a:lvl1pPr marL="0" indent="0" algn="l">
              <a:buNone/>
              <a:defRPr sz="3600" b="1"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bwMode="gray">
          <a:xfrm rot="5400000">
            <a:off x="10176279" y="1792223"/>
            <a:ext cx="990599" cy="304799"/>
          </a:xfrm>
        </p:spPr>
        <p:txBody>
          <a:bodyPr anchor="t"/>
          <a:lstStyle>
            <a:lvl1pPr algn="l">
              <a:defRPr b="0" i="0">
                <a:solidFill>
                  <a:schemeClr val="bg1"/>
                </a:solidFill>
              </a:defRPr>
            </a:lvl1pPr>
          </a:lstStyle>
          <a:p>
            <a:fld id="{127B3B91-7889-4768-B842-1FF90AAC4BBD}" type="datetime1">
              <a:rPr lang="en-US" smtClean="0"/>
              <a:t>5/28/2019</a:t>
            </a:fld>
            <a:endParaRPr lang="en-US"/>
          </a:p>
        </p:txBody>
      </p:sp>
      <p:sp>
        <p:nvSpPr>
          <p:cNvPr id="5" name="Footer Placeholder 4"/>
          <p:cNvSpPr>
            <a:spLocks noGrp="1"/>
          </p:cNvSpPr>
          <p:nvPr>
            <p:ph type="ftr" sz="quarter" idx="11"/>
          </p:nvPr>
        </p:nvSpPr>
        <p:spPr bwMode="gray">
          <a:xfrm rot="5400000">
            <a:off x="8963575" y="3226820"/>
            <a:ext cx="3859795" cy="304801"/>
          </a:xfrm>
        </p:spPr>
        <p:txBody>
          <a:bodyPr anchor="b"/>
          <a:lstStyle>
            <a:lvl1pPr>
              <a:defRPr b="0" i="0">
                <a:solidFill>
                  <a:schemeClr val="bg1"/>
                </a:solidFill>
              </a:defRPr>
            </a:lvl1pPr>
          </a:lstStyle>
          <a:p>
            <a:endParaRPr lang="en-US"/>
          </a:p>
        </p:txBody>
      </p:sp>
      <p:sp>
        <p:nvSpPr>
          <p:cNvPr id="6" name="Slide Number Placeholder 5"/>
          <p:cNvSpPr>
            <a:spLocks noGrp="1"/>
          </p:cNvSpPr>
          <p:nvPr>
            <p:ph type="sldNum" sz="quarter" idx="12"/>
          </p:nvPr>
        </p:nvSpPr>
        <p:spPr>
          <a:xfrm>
            <a:off x="10351008" y="292608"/>
            <a:ext cx="838199" cy="767687"/>
          </a:xfrm>
        </p:spPr>
        <p:txBody>
          <a:bodyPr/>
          <a:lstStyle>
            <a:lvl1pPr>
              <a:defRPr sz="2800" b="0" i="0"/>
            </a:lvl1pPr>
          </a:lstStyle>
          <a:p>
            <a:fld id="{F9E2C18A-025C-4D9A-AFF2-98C84463F44A}" type="slidenum">
              <a:rPr lang="en-US" smtClean="0"/>
              <a:t>‹#›</a:t>
            </a:fld>
            <a:endParaRPr lang="en-US"/>
          </a:p>
        </p:txBody>
      </p:sp>
    </p:spTree>
    <p:extLst>
      <p:ext uri="{BB962C8B-B14F-4D97-AF65-F5344CB8AC3E}">
        <p14:creationId xmlns:p14="http://schemas.microsoft.com/office/powerpoint/2010/main" val="220736428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10" name="Group 9"/>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5945"/>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bwMode="gray">
          <a:xfrm>
            <a:off x="1154956" y="5532683"/>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EAD27DB-6046-4EF2-A742-E95A293BC221}" type="datetime1">
              <a:rPr lang="en-US" smtClean="0"/>
              <a:t>5/28/2019</a:t>
            </a:fld>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F9E2C18A-025C-4D9A-AFF2-98C84463F44A}" type="slidenum">
              <a:rPr lang="en-US" smtClean="0"/>
              <a:t>‹#›</a:t>
            </a:fld>
            <a:endParaRPr lang="en-US"/>
          </a:p>
        </p:txBody>
      </p:sp>
    </p:spTree>
    <p:extLst>
      <p:ext uri="{BB962C8B-B14F-4D97-AF65-F5344CB8AC3E}">
        <p14:creationId xmlns:p14="http://schemas.microsoft.com/office/powerpoint/2010/main" val="10903494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0" name="Rectangle 9"/>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nchor="ct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428EA4FD-8E50-422D-AEB1-6653FFEE21DC}" type="datetime1">
              <a:rPr lang="en-US" smtClean="0"/>
              <a:t>5/28/2019</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9E2C18A-025C-4D9A-AFF2-98C84463F44A}" type="slidenum">
              <a:rPr lang="en-US" smtClean="0"/>
              <a:t>‹#›</a:t>
            </a:fld>
            <a:endParaRPr lang="en-US"/>
          </a:p>
        </p:txBody>
      </p:sp>
    </p:spTree>
    <p:extLst>
      <p:ext uri="{BB962C8B-B14F-4D97-AF65-F5344CB8AC3E}">
        <p14:creationId xmlns:p14="http://schemas.microsoft.com/office/powerpoint/2010/main" val="11266527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6" name="Rectangle 15"/>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2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1" name="TextBox 10"/>
          <p:cNvSpPr txBox="1"/>
          <p:nvPr/>
        </p:nvSpPr>
        <p:spPr bwMode="gray">
          <a:xfrm>
            <a:off x="898295" y="603589"/>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13" name="TextBox 12"/>
          <p:cNvSpPr txBox="1"/>
          <p:nvPr/>
        </p:nvSpPr>
        <p:spPr bwMode="gray">
          <a:xfrm>
            <a:off x="9705137" y="2613787"/>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74801" y="980517"/>
            <a:ext cx="8460983" cy="2705034"/>
          </a:xfrm>
        </p:spPr>
        <p:txBody>
          <a:bodyPr anchor="ct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86515"/>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0" name="Text Placeholder 3"/>
          <p:cNvSpPr>
            <a:spLocks noGrp="1"/>
          </p:cNvSpPr>
          <p:nvPr>
            <p:ph type="body" sz="half" idx="2"/>
          </p:nvPr>
        </p:nvSpPr>
        <p:spPr>
          <a:xfrm>
            <a:off x="1154954" y="5014393"/>
            <a:ext cx="8825659" cy="1012664"/>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859E09E0-6CB0-4268-BE34-5D9FA8F44651}" type="datetime1">
              <a:rPr lang="en-US" smtClean="0"/>
              <a:t>5/28/2019</a:t>
            </a:fld>
            <a:endParaRPr lang="en-US"/>
          </a:p>
        </p:txBody>
      </p:sp>
      <p:sp>
        <p:nvSpPr>
          <p:cNvPr id="5" name="Footer Placeholder 4"/>
          <p:cNvSpPr>
            <a:spLocks noGrp="1"/>
          </p:cNvSpPr>
          <p:nvPr>
            <p:ph type="ftr" sz="quarter" idx="11"/>
          </p:nvPr>
        </p:nvSpPr>
        <p:spPr/>
        <p:txBody>
          <a:bodyPr/>
          <a:lstStyle/>
          <a:p>
            <a:endParaRPr lang="en-US"/>
          </a:p>
        </p:txBody>
      </p:sp>
      <p:sp>
        <p:nvSpPr>
          <p:cNvPr id="24" name="Rectangle 23"/>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9E2C18A-025C-4D9A-AFF2-98C84463F44A}" type="slidenum">
              <a:rPr lang="en-US" smtClean="0"/>
              <a:t>‹#›</a:t>
            </a:fld>
            <a:endParaRPr lang="en-US"/>
          </a:p>
        </p:txBody>
      </p:sp>
    </p:spTree>
    <p:extLst>
      <p:ext uri="{BB962C8B-B14F-4D97-AF65-F5344CB8AC3E}">
        <p14:creationId xmlns:p14="http://schemas.microsoft.com/office/powerpoint/2010/main" val="17518507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0" name="Rectangle 9"/>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2404477"/>
            <a:ext cx="8825659" cy="178870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38587" y="5024967"/>
            <a:ext cx="8825658"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FB02B6E-2680-4094-96FA-EE5B196401AF}" type="datetime1">
              <a:rPr lang="en-US" smtClean="0"/>
              <a:t>5/28/2019</a:t>
            </a:fld>
            <a:endParaRPr lang="en-US"/>
          </a:p>
        </p:txBody>
      </p:sp>
      <p:sp>
        <p:nvSpPr>
          <p:cNvPr id="5" name="Footer Placeholder 4"/>
          <p:cNvSpPr>
            <a:spLocks noGrp="1"/>
          </p:cNvSpPr>
          <p:nvPr>
            <p:ph type="ftr" sz="quarter" idx="11"/>
          </p:nvPr>
        </p:nvSpPr>
        <p:spPr/>
        <p:txBody>
          <a:bodyPr/>
          <a:lstStyle/>
          <a:p>
            <a:endParaRPr lang="en-US"/>
          </a:p>
        </p:txBody>
      </p:sp>
      <p:sp>
        <p:nvSpPr>
          <p:cNvPr id="12" name="Rectangle 11"/>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9E2C18A-025C-4D9A-AFF2-98C84463F44A}" type="slidenum">
              <a:rPr lang="en-US" smtClean="0"/>
              <a:t>‹#›</a:t>
            </a:fld>
            <a:endParaRPr lang="en-US"/>
          </a:p>
        </p:txBody>
      </p:sp>
    </p:spTree>
    <p:extLst>
      <p:ext uri="{BB962C8B-B14F-4D97-AF65-F5344CB8AC3E}">
        <p14:creationId xmlns:p14="http://schemas.microsoft.com/office/powerpoint/2010/main" val="7634136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7" name="Title Placeholder 1"/>
          <p:cNvSpPr>
            <a:spLocks noGrp="1"/>
          </p:cNvSpPr>
          <p:nvPr>
            <p:ph type="title"/>
          </p:nvPr>
        </p:nvSpPr>
        <p:spPr>
          <a:xfrm>
            <a:off x="1154954" y="947920"/>
            <a:ext cx="8761413" cy="72848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109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1154954" y="3187261"/>
            <a:ext cx="3129168" cy="28397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4512721" y="2610999"/>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4512721" y="3187261"/>
            <a:ext cx="3145380" cy="28397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886701" y="2603500"/>
            <a:ext cx="3157448"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886700" y="3187261"/>
            <a:ext cx="3161029" cy="283979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22" name="Straight Connector 21"/>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2F71165C-CF90-4F88-9101-766A858598D8}" type="datetime1">
              <a:rPr lang="en-US" smtClean="0"/>
              <a:t>5/28/2019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9E2C18A-025C-4D9A-AFF2-98C84463F44A}" type="slidenum">
              <a:rPr lang="en-US" smtClean="0"/>
              <a:t>‹#›</a:t>
            </a:fld>
            <a:endParaRPr lang="en-US"/>
          </a:p>
        </p:txBody>
      </p:sp>
    </p:spTree>
    <p:extLst>
      <p:ext uri="{BB962C8B-B14F-4D97-AF65-F5344CB8AC3E}">
        <p14:creationId xmlns:p14="http://schemas.microsoft.com/office/powerpoint/2010/main" val="32461774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20744" cy="576263"/>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9" name="Picture Placeholder 2"/>
          <p:cNvSpPr>
            <a:spLocks noGrp="1" noChangeAspect="1"/>
          </p:cNvSpPr>
          <p:nvPr>
            <p:ph type="pic" idx="15"/>
          </p:nvPr>
        </p:nvSpPr>
        <p:spPr>
          <a:xfrm>
            <a:off x="1334552" y="2611246"/>
            <a:ext cx="2691242" cy="1583764"/>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3" y="5109107"/>
            <a:ext cx="3020745"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4568865" y="4532845"/>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0" name="Picture Placeholder 2"/>
          <p:cNvSpPr>
            <a:spLocks noGrp="1" noChangeAspect="1"/>
          </p:cNvSpPr>
          <p:nvPr>
            <p:ph type="pic" idx="21"/>
          </p:nvPr>
        </p:nvSpPr>
        <p:spPr>
          <a:xfrm>
            <a:off x="4748463" y="2642840"/>
            <a:ext cx="2691242" cy="155217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68865" y="5109107"/>
            <a:ext cx="3050438" cy="92140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983434" y="4532845"/>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1" name="Picture Placeholder 2"/>
          <p:cNvSpPr>
            <a:spLocks noGrp="1" noChangeAspect="1"/>
          </p:cNvSpPr>
          <p:nvPr>
            <p:ph type="pic" idx="22"/>
          </p:nvPr>
        </p:nvSpPr>
        <p:spPr>
          <a:xfrm>
            <a:off x="8163031" y="2618992"/>
            <a:ext cx="2691242" cy="1576018"/>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3434" y="5109107"/>
            <a:ext cx="3054127" cy="89634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21" name="Straight Connector 20"/>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7AAAF2D8-1D19-4D80-A20C-74ECCA4B4B16}" type="datetime1">
              <a:rPr lang="en-US" smtClean="0"/>
              <a:t>5/28/2019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9E2C18A-025C-4D9A-AFF2-98C84463F44A}" type="slidenum">
              <a:rPr lang="en-US" smtClean="0"/>
              <a:t>‹#›</a:t>
            </a:fld>
            <a:endParaRPr lang="en-US"/>
          </a:p>
        </p:txBody>
      </p:sp>
    </p:spTree>
    <p:extLst>
      <p:ext uri="{BB962C8B-B14F-4D97-AF65-F5344CB8AC3E}">
        <p14:creationId xmlns:p14="http://schemas.microsoft.com/office/powerpoint/2010/main" val="19483746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 name="Title Placeholder 1"/>
          <p:cNvSpPr>
            <a:spLocks noGrp="1"/>
          </p:cNvSpPr>
          <p:nvPr>
            <p:ph type="title"/>
          </p:nvPr>
        </p:nvSpPr>
        <p:spPr>
          <a:xfrm>
            <a:off x="1154954" y="947920"/>
            <a:ext cx="8761413" cy="72848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36CA784-BEE5-4D7F-80FF-16F73DE9C7C5}" type="datetime1">
              <a:rPr lang="en-US" smtClean="0"/>
              <a:t>5/28/2019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E2C18A-025C-4D9A-AFF2-98C84463F44A}" type="slidenum">
              <a:rPr lang="en-US" smtClean="0"/>
              <a:t>‹#›</a:t>
            </a:fld>
            <a:endParaRPr lang="en-US"/>
          </a:p>
        </p:txBody>
      </p:sp>
    </p:spTree>
    <p:extLst>
      <p:ext uri="{BB962C8B-B14F-4D97-AF65-F5344CB8AC3E}">
        <p14:creationId xmlns:p14="http://schemas.microsoft.com/office/powerpoint/2010/main" val="3212329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Rectangle 12"/>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2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97430"/>
            <a:ext cx="1409965" cy="4729626"/>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97429"/>
            <a:ext cx="6247546" cy="472962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82FB34C-AB14-4893-A065-8322D155D665}" type="datetime1">
              <a:rPr lang="en-US" smtClean="0"/>
              <a:t>5/28/2019</a:t>
            </a:fld>
            <a:endParaRPr lang="en-US"/>
          </a:p>
        </p:txBody>
      </p:sp>
      <p:sp>
        <p:nvSpPr>
          <p:cNvPr id="5" name="Footer Placeholder 4"/>
          <p:cNvSpPr>
            <a:spLocks noGrp="1"/>
          </p:cNvSpPr>
          <p:nvPr>
            <p:ph type="ftr" sz="quarter" idx="11"/>
          </p:nvPr>
        </p:nvSpPr>
        <p:spPr/>
        <p:txBody>
          <a:bodyPr/>
          <a:lstStyle/>
          <a:p>
            <a:endParaRPr lang="en-US"/>
          </a:p>
        </p:txBody>
      </p:sp>
      <p:sp>
        <p:nvSpPr>
          <p:cNvPr id="18" name="Rectangle 17"/>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9E2C18A-025C-4D9A-AFF2-98C84463F44A}" type="slidenum">
              <a:rPr lang="en-US" smtClean="0"/>
              <a:t>‹#›</a:t>
            </a:fld>
            <a:endParaRPr lang="en-US"/>
          </a:p>
        </p:txBody>
      </p:sp>
    </p:spTree>
    <p:extLst>
      <p:ext uri="{BB962C8B-B14F-4D97-AF65-F5344CB8AC3E}">
        <p14:creationId xmlns:p14="http://schemas.microsoft.com/office/powerpoint/2010/main" val="3428724273"/>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endParaRPr lang="en-US"/>
          </a:p>
        </p:txBody>
      </p:sp>
      <p:sp>
        <p:nvSpPr>
          <p:cNvPr id="4" name="Date Placeholder 3"/>
          <p:cNvSpPr>
            <a:spLocks noGrp="1"/>
          </p:cNvSpPr>
          <p:nvPr>
            <p:ph type="dt" sz="half" idx="11"/>
          </p:nvPr>
        </p:nvSpPr>
        <p:spPr/>
        <p:txBody>
          <a:bodyPr/>
          <a:lstStyle/>
          <a:p>
            <a:fld id="{935C7B7F-77A0-4B30-8B0A-5DA6FE7E002F}" type="datetime1">
              <a:rPr lang="en-US" smtClean="0"/>
              <a:t>5/28/2019</a:t>
            </a:fld>
            <a:endParaRPr lang="en-US"/>
          </a:p>
        </p:txBody>
      </p:sp>
      <p:sp>
        <p:nvSpPr>
          <p:cNvPr id="5" name="Slide Number Placeholder 4"/>
          <p:cNvSpPr>
            <a:spLocks noGrp="1"/>
          </p:cNvSpPr>
          <p:nvPr>
            <p:ph type="sldNum" sz="quarter" idx="12"/>
          </p:nvPr>
        </p:nvSpPr>
        <p:spPr/>
        <p:txBody>
          <a:bodyPr/>
          <a:lstStyle/>
          <a:p>
            <a:fld id="{F9E2C18A-025C-4D9A-AFF2-98C84463F44A}" type="slidenum">
              <a:rPr lang="en-US" smtClean="0"/>
              <a:t>‹#›</a:t>
            </a:fld>
            <a:endParaRPr lang="en-US"/>
          </a:p>
        </p:txBody>
      </p:sp>
    </p:spTree>
    <p:extLst>
      <p:ext uri="{BB962C8B-B14F-4D97-AF65-F5344CB8AC3E}">
        <p14:creationId xmlns:p14="http://schemas.microsoft.com/office/powerpoint/2010/main" val="204917787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 name="Title Placeholder 1"/>
          <p:cNvSpPr>
            <a:spLocks noGrp="1"/>
          </p:cNvSpPr>
          <p:nvPr>
            <p:ph type="title"/>
          </p:nvPr>
        </p:nvSpPr>
        <p:spPr>
          <a:xfrm>
            <a:off x="1154954" y="947920"/>
            <a:ext cx="8761413" cy="728480"/>
          </a:xfrm>
          <a:prstGeom prst="rect">
            <a:avLst/>
          </a:prstGeom>
        </p:spPr>
        <p:txBody>
          <a:bodyPr vert="horz" lIns="91440" tIns="45720" rIns="91440" bIns="45720" rtlCol="0" anchor="ctr">
            <a:noAutofit/>
          </a:bodyPr>
          <a:lstStyle/>
          <a:p>
            <a:r>
              <a:rPr lang="en-US" dirty="0" smtClean="0"/>
              <a:t>Click to edit Master title style</a:t>
            </a:r>
            <a:endParaRPr lang="en-US" dirty="0"/>
          </a:p>
        </p:txBody>
      </p:sp>
      <p:sp>
        <p:nvSpPr>
          <p:cNvPr id="3" name="Content Placeholder 2"/>
          <p:cNvSpPr>
            <a:spLocks noGrp="1"/>
          </p:cNvSpPr>
          <p:nvPr>
            <p:ph idx="1"/>
          </p:nvPr>
        </p:nvSpPr>
        <p:spPr/>
        <p:txBody>
          <a:bodyPr>
            <a:normAutofit/>
          </a:bodyPr>
          <a:lstStyle>
            <a:lvl1pPr>
              <a:defRPr sz="3200"/>
            </a:lvl1pPr>
            <a:lvl2pPr>
              <a:defRPr sz="2800"/>
            </a:lvl2pPr>
            <a:lvl3pPr>
              <a:defRPr sz="2400"/>
            </a:lvl3pPr>
            <a:lvl4pPr>
              <a:defRPr sz="2000"/>
            </a:lvl4pPr>
            <a:lvl5pPr>
              <a:defRPr sz="2000"/>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0C491CC7-551B-47B3-B2A2-6CFD3A5EE47C}" type="datetime1">
              <a:rPr lang="en-US" smtClean="0"/>
              <a:t>5/28/2019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1437777" y="6019800"/>
            <a:ext cx="838199" cy="767687"/>
          </a:xfrm>
        </p:spPr>
        <p:txBody>
          <a:bodyPr/>
          <a:lstStyle>
            <a:lvl1pPr>
              <a:defRPr b="0" cap="none" spc="0">
                <a:ln w="0"/>
                <a:solidFill>
                  <a:schemeClr val="tx1"/>
                </a:solidFill>
                <a:effectLst>
                  <a:outerShdw blurRad="38100" dist="19050" dir="2700000" algn="tl" rotWithShape="0">
                    <a:schemeClr val="dk1">
                      <a:alpha val="40000"/>
                    </a:schemeClr>
                  </a:outerShdw>
                </a:effectLst>
              </a:defRPr>
            </a:lvl1pPr>
          </a:lstStyle>
          <a:p>
            <a:fld id="{F9E2C18A-025C-4D9A-AFF2-98C84463F44A}" type="slidenum">
              <a:rPr lang="en-US" smtClean="0"/>
              <a:pPr/>
              <a:t>‹#›</a:t>
            </a:fld>
            <a:endParaRPr lang="en-US" dirty="0"/>
          </a:p>
        </p:txBody>
      </p:sp>
    </p:spTree>
    <p:extLst>
      <p:ext uri="{BB962C8B-B14F-4D97-AF65-F5344CB8AC3E}">
        <p14:creationId xmlns:p14="http://schemas.microsoft.com/office/powerpoint/2010/main" val="327273864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0" name="Group 9"/>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4"/>
            <a:ext cx="4351023" cy="2283823"/>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E3EE96E-C550-416C-AD8E-5AF59504B644}" type="datetime1">
              <a:rPr lang="en-US" smtClean="0"/>
              <a:t>5/28/2019</a:t>
            </a:fld>
            <a:endParaRPr lang="en-US"/>
          </a:p>
        </p:txBody>
      </p:sp>
      <p:sp>
        <p:nvSpPr>
          <p:cNvPr id="5" name="Footer Placeholder 4"/>
          <p:cNvSpPr>
            <a:spLocks noGrp="1"/>
          </p:cNvSpPr>
          <p:nvPr>
            <p:ph type="ftr" sz="quarter" idx="11"/>
          </p:nvPr>
        </p:nvSpPr>
        <p:spPr/>
        <p:txBody>
          <a:bodyPr/>
          <a:lstStyle/>
          <a:p>
            <a:endParaRPr lang="en-US"/>
          </a:p>
        </p:txBody>
      </p:sp>
      <p:sp>
        <p:nvSpPr>
          <p:cNvPr id="15" name="Rectangle 14"/>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9E2C18A-025C-4D9A-AFF2-98C84463F44A}" type="slidenum">
              <a:rPr lang="en-US" smtClean="0"/>
              <a:t>‹#›</a:t>
            </a:fld>
            <a:endParaRPr lang="en-US"/>
          </a:p>
        </p:txBody>
      </p:sp>
    </p:spTree>
    <p:extLst>
      <p:ext uri="{BB962C8B-B14F-4D97-AF65-F5344CB8AC3E}">
        <p14:creationId xmlns:p14="http://schemas.microsoft.com/office/powerpoint/2010/main" val="34766246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1368" y="2603500"/>
            <a:ext cx="4828744" cy="3416301"/>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1" y="2603500"/>
            <a:ext cx="4825159" cy="3377705"/>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6C44014-1C9C-4116-A6B1-B3343A76BCC5}" type="datetime1">
              <a:rPr lang="en-US" smtClean="0"/>
              <a:t>5/28/2019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E2C18A-025C-4D9A-AFF2-98C84463F44A}" type="slidenum">
              <a:rPr lang="en-US" smtClean="0"/>
              <a:t>‹#›</a:t>
            </a:fld>
            <a:endParaRPr lang="en-US"/>
          </a:p>
        </p:txBody>
      </p:sp>
    </p:spTree>
    <p:extLst>
      <p:ext uri="{BB962C8B-B14F-4D97-AF65-F5344CB8AC3E}">
        <p14:creationId xmlns:p14="http://schemas.microsoft.com/office/powerpoint/2010/main" val="23005823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36063"/>
            <a:ext cx="482515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54954" y="3212326"/>
            <a:ext cx="4825158" cy="2807476"/>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1" y="2603499"/>
            <a:ext cx="4825160" cy="608825"/>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08712" y="3212327"/>
            <a:ext cx="4825159" cy="2807474"/>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E4B4E81-6204-48D9-AB79-2AD561268E2A}" type="datetime1">
              <a:rPr lang="en-US" smtClean="0"/>
              <a:t>5/28/2019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9E2C18A-025C-4D9A-AFF2-98C84463F44A}" type="slidenum">
              <a:rPr lang="en-US" smtClean="0"/>
              <a:t>‹#›</a:t>
            </a:fld>
            <a:endParaRPr lang="en-US"/>
          </a:p>
        </p:txBody>
      </p:sp>
    </p:spTree>
    <p:extLst>
      <p:ext uri="{BB962C8B-B14F-4D97-AF65-F5344CB8AC3E}">
        <p14:creationId xmlns:p14="http://schemas.microsoft.com/office/powerpoint/2010/main" val="3434915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F52ADEC-4BAC-4FA0-A08D-A7DCB42AB0BC}" type="datetime1">
              <a:rPr lang="en-US" smtClean="0"/>
              <a:t>5/28/2019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9E2C18A-025C-4D9A-AFF2-98C84463F44A}" type="slidenum">
              <a:rPr lang="en-US" smtClean="0"/>
              <a:t>‹#›</a:t>
            </a:fld>
            <a:endParaRPr lang="en-US"/>
          </a:p>
        </p:txBody>
      </p:sp>
    </p:spTree>
    <p:extLst>
      <p:ext uri="{BB962C8B-B14F-4D97-AF65-F5344CB8AC3E}">
        <p14:creationId xmlns:p14="http://schemas.microsoft.com/office/powerpoint/2010/main" val="829605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0809AE-EE08-43DC-A1F1-BA8C17B11C5E}" type="datetime1">
              <a:rPr lang="en-US" smtClean="0"/>
              <a:t>5/28/2019</a:t>
            </a:fld>
            <a:endParaRPr lang="en-US"/>
          </a:p>
        </p:txBody>
      </p:sp>
      <p:sp>
        <p:nvSpPr>
          <p:cNvPr id="3" name="Footer Placeholder 2"/>
          <p:cNvSpPr>
            <a:spLocks noGrp="1"/>
          </p:cNvSpPr>
          <p:nvPr>
            <p:ph type="ftr" sz="quarter" idx="11"/>
          </p:nvPr>
        </p:nvSpPr>
        <p:spPr/>
        <p:txBody>
          <a:bodyPr/>
          <a:lstStyle/>
          <a:p>
            <a:endParaRPr lang="en-US"/>
          </a:p>
        </p:txBody>
      </p:sp>
      <p:sp>
        <p:nvSpPr>
          <p:cNvPr id="6" name="Rectangle 5"/>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F9E2C18A-025C-4D9A-AFF2-98C84463F44A}" type="slidenum">
              <a:rPr lang="en-US" smtClean="0"/>
              <a:t>‹#›</a:t>
            </a:fld>
            <a:endParaRPr lang="en-US"/>
          </a:p>
        </p:txBody>
      </p:sp>
    </p:spTree>
    <p:extLst>
      <p:ext uri="{BB962C8B-B14F-4D97-AF65-F5344CB8AC3E}">
        <p14:creationId xmlns:p14="http://schemas.microsoft.com/office/powerpoint/2010/main" val="747981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11" name="Group 10"/>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5" y="3129280"/>
            <a:ext cx="2793158" cy="289559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7B2D2C23-4322-4BDD-B57B-66A494C6594E}" type="datetime1">
              <a:rPr lang="en-US" smtClean="0"/>
              <a:t>5/28/2019</a:t>
            </a:fld>
            <a:endParaRPr lang="en-US"/>
          </a:p>
        </p:txBody>
      </p:sp>
      <p:sp>
        <p:nvSpPr>
          <p:cNvPr id="6" name="Footer Placeholder 5"/>
          <p:cNvSpPr>
            <a:spLocks noGrp="1"/>
          </p:cNvSpPr>
          <p:nvPr>
            <p:ph type="ftr" sz="quarter" idx="11"/>
          </p:nvPr>
        </p:nvSpPr>
        <p:spPr/>
        <p:txBody>
          <a:bodyPr/>
          <a:lstStyle/>
          <a:p>
            <a:endParaRPr lang="en-US"/>
          </a:p>
        </p:txBody>
      </p:sp>
      <p:sp>
        <p:nvSpPr>
          <p:cNvPr id="15" name="Rectangle 14"/>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F9E2C18A-025C-4D9A-AFF2-98C84463F44A}" type="slidenum">
              <a:rPr lang="en-US" smtClean="0"/>
              <a:t>‹#›</a:t>
            </a:fld>
            <a:endParaRPr lang="en-US"/>
          </a:p>
        </p:txBody>
      </p:sp>
    </p:spTree>
    <p:extLst>
      <p:ext uri="{BB962C8B-B14F-4D97-AF65-F5344CB8AC3E}">
        <p14:creationId xmlns:p14="http://schemas.microsoft.com/office/powerpoint/2010/main" val="24866521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10" name="Group 9"/>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8" name="Rectangle 7"/>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59" cy="173566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2" y="1143000"/>
            <a:ext cx="3227192"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D95D816E-74C4-43DC-8B51-3AFF28C3F6D2}" type="datetime1">
              <a:rPr lang="en-US" smtClean="0"/>
              <a:t>5/28/2019</a:t>
            </a:fld>
            <a:endParaRPr lang="en-US"/>
          </a:p>
        </p:txBody>
      </p:sp>
      <p:sp>
        <p:nvSpPr>
          <p:cNvPr id="6" name="Footer Placeholder 5"/>
          <p:cNvSpPr>
            <a:spLocks noGrp="1"/>
          </p:cNvSpPr>
          <p:nvPr>
            <p:ph type="ftr" sz="quarter" idx="11"/>
          </p:nvPr>
        </p:nvSpPr>
        <p:spPr/>
        <p:txBody>
          <a:bodyPr/>
          <a:lstStyle/>
          <a:p>
            <a:endParaRPr lang="en-US"/>
          </a:p>
        </p:txBody>
      </p:sp>
      <p:sp>
        <p:nvSpPr>
          <p:cNvPr id="15" name="Rectangle 14"/>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F9E2C18A-025C-4D9A-AFF2-98C84463F44A}" type="slidenum">
              <a:rPr lang="en-US" smtClean="0"/>
              <a:t>‹#›</a:t>
            </a:fld>
            <a:endParaRPr lang="en-US"/>
          </a:p>
        </p:txBody>
      </p:sp>
    </p:spTree>
    <p:extLst>
      <p:ext uri="{BB962C8B-B14F-4D97-AF65-F5344CB8AC3E}">
        <p14:creationId xmlns:p14="http://schemas.microsoft.com/office/powerpoint/2010/main" val="39432419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5" name="Rectangle 14"/>
            <p:cNvSpPr/>
            <p:nvPr/>
          </p:nvSpPr>
          <p:spPr>
            <a:xfrm>
              <a:off x="0" y="0"/>
              <a:ext cx="12192000" cy="6858000"/>
            </a:xfrm>
            <a:prstGeom prst="rect">
              <a:avLst/>
            </a:prstGeom>
            <a:blipFill>
              <a:blip r:embed="rId20">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Oval 40"/>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9" name="Oval 3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8" name="Oval 3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49" name="Oval 48"/>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6"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47920"/>
            <a:ext cx="8761413" cy="72848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561110" y="6391839"/>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4" name="Date Placeholder 3"/>
          <p:cNvSpPr>
            <a:spLocks noGrp="1"/>
          </p:cNvSpPr>
          <p:nvPr>
            <p:ph type="dt" sz="half" idx="2"/>
          </p:nvPr>
        </p:nvSpPr>
        <p:spPr>
          <a:xfrm>
            <a:off x="10650938" y="6394407"/>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CBAB48AF-3684-49AC-A26C-E7C288984CE1}" type="datetime1">
              <a:rPr lang="en-US" smtClean="0"/>
              <a:t>5/28/2019</a:t>
            </a:fld>
            <a:endParaRPr lang="en-US"/>
          </a:p>
        </p:txBody>
      </p:sp>
      <p:sp>
        <p:nvSpPr>
          <p:cNvPr id="20" name="Rectangle 19"/>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F9E2C18A-025C-4D9A-AFF2-98C84463F44A}" type="slidenum">
              <a:rPr lang="en-US" smtClean="0"/>
              <a:t>‹#›</a:t>
            </a:fld>
            <a:endParaRPr lang="en-US"/>
          </a:p>
        </p:txBody>
      </p:sp>
    </p:spTree>
    <p:extLst>
      <p:ext uri="{BB962C8B-B14F-4D97-AF65-F5344CB8AC3E}">
        <p14:creationId xmlns:p14="http://schemas.microsoft.com/office/powerpoint/2010/main" val="155423246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 id="2147483714" r:id="rId18"/>
  </p:sldLayoutIdLst>
  <p:hf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2090747"/>
            <a:ext cx="8825658" cy="2677648"/>
          </a:xfrm>
        </p:spPr>
        <p:txBody>
          <a:bodyPr/>
          <a:lstStyle/>
          <a:p>
            <a:r>
              <a:rPr lang="en-US" b="1" dirty="0" smtClean="0"/>
              <a:t>Ch. 10 Consideration</a:t>
            </a:r>
            <a:endParaRPr lang="en-US" b="1" dirty="0"/>
          </a:p>
        </p:txBody>
      </p:sp>
      <p:sp>
        <p:nvSpPr>
          <p:cNvPr id="3" name="Subtitle 2"/>
          <p:cNvSpPr>
            <a:spLocks noGrp="1"/>
          </p:cNvSpPr>
          <p:nvPr>
            <p:ph type="subTitle" idx="1"/>
          </p:nvPr>
        </p:nvSpPr>
        <p:spPr/>
        <p:txBody>
          <a:bodyPr/>
          <a:lstStyle/>
          <a:p>
            <a:r>
              <a:rPr lang="en-US" dirty="0" smtClean="0"/>
              <a:t>Law Review</a:t>
            </a:r>
            <a:endParaRPr lang="en-US" dirty="0"/>
          </a:p>
        </p:txBody>
      </p:sp>
      <p:pic>
        <p:nvPicPr>
          <p:cNvPr id="5" name="Picture 4"/>
          <p:cNvPicPr>
            <a:picLocks noChangeAspect="1"/>
          </p:cNvPicPr>
          <p:nvPr/>
        </p:nvPicPr>
        <p:blipFill>
          <a:blip r:embed="rId2"/>
          <a:stretch>
            <a:fillRect/>
          </a:stretch>
        </p:blipFill>
        <p:spPr>
          <a:xfrm>
            <a:off x="1154955" y="1238314"/>
            <a:ext cx="4205536" cy="2362977"/>
          </a:xfrm>
          <a:prstGeom prst="rect">
            <a:avLst/>
          </a:prstGeom>
        </p:spPr>
      </p:pic>
      <p:sp>
        <p:nvSpPr>
          <p:cNvPr id="6" name="Slide Number Placeholder 5"/>
          <p:cNvSpPr>
            <a:spLocks noGrp="1"/>
          </p:cNvSpPr>
          <p:nvPr>
            <p:ph type="sldNum" sz="quarter" idx="12"/>
          </p:nvPr>
        </p:nvSpPr>
        <p:spPr/>
        <p:txBody>
          <a:bodyPr/>
          <a:lstStyle/>
          <a:p>
            <a:fld id="{F9E2C18A-025C-4D9A-AFF2-98C84463F44A}" type="slidenum">
              <a:rPr lang="en-US" smtClean="0"/>
              <a:t>1</a:t>
            </a:fld>
            <a:endParaRPr lang="en-US"/>
          </a:p>
        </p:txBody>
      </p:sp>
    </p:spTree>
    <p:extLst>
      <p:ext uri="{BB962C8B-B14F-4D97-AF65-F5344CB8AC3E}">
        <p14:creationId xmlns:p14="http://schemas.microsoft.com/office/powerpoint/2010/main" val="147255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free agreement is also called a ____________ agreement.</a:t>
            </a:r>
            <a:endParaRPr lang="en-US" dirty="0"/>
          </a:p>
        </p:txBody>
      </p:sp>
      <p:sp>
        <p:nvSpPr>
          <p:cNvPr id="3" name="Content Placeholder 2"/>
          <p:cNvSpPr>
            <a:spLocks noGrp="1"/>
          </p:cNvSpPr>
          <p:nvPr>
            <p:ph idx="1"/>
          </p:nvPr>
        </p:nvSpPr>
        <p:spPr/>
        <p:txBody>
          <a:bodyPr/>
          <a:lstStyle/>
          <a:p>
            <a:r>
              <a:rPr lang="en-US" dirty="0" smtClean="0"/>
              <a:t>gratuitous</a:t>
            </a:r>
            <a:endParaRPr lang="en-US" dirty="0"/>
          </a:p>
        </p:txBody>
      </p:sp>
      <p:pic>
        <p:nvPicPr>
          <p:cNvPr id="4" name="Picture 3"/>
          <p:cNvPicPr>
            <a:picLocks noChangeAspect="1"/>
          </p:cNvPicPr>
          <p:nvPr/>
        </p:nvPicPr>
        <p:blipFill>
          <a:blip r:embed="rId2"/>
          <a:stretch>
            <a:fillRect/>
          </a:stretch>
        </p:blipFill>
        <p:spPr>
          <a:xfrm>
            <a:off x="540809" y="4926564"/>
            <a:ext cx="2291085" cy="1287299"/>
          </a:xfrm>
          <a:prstGeom prst="rect">
            <a:avLst/>
          </a:prstGeom>
        </p:spPr>
      </p:pic>
      <p:sp>
        <p:nvSpPr>
          <p:cNvPr id="5" name="Slide Number Placeholder 4"/>
          <p:cNvSpPr>
            <a:spLocks noGrp="1"/>
          </p:cNvSpPr>
          <p:nvPr>
            <p:ph type="sldNum" sz="quarter" idx="12"/>
          </p:nvPr>
        </p:nvSpPr>
        <p:spPr/>
        <p:txBody>
          <a:bodyPr/>
          <a:lstStyle/>
          <a:p>
            <a:fld id="{F9E2C18A-025C-4D9A-AFF2-98C84463F44A}" type="slidenum">
              <a:rPr lang="en-US" smtClean="0"/>
              <a:pPr/>
              <a:t>10</a:t>
            </a:fld>
            <a:endParaRPr lang="en-US" dirty="0"/>
          </a:p>
        </p:txBody>
      </p:sp>
    </p:spTree>
    <p:extLst>
      <p:ext uri="{BB962C8B-B14F-4D97-AF65-F5344CB8AC3E}">
        <p14:creationId xmlns:p14="http://schemas.microsoft.com/office/powerpoint/2010/main" val="112905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1000" fill="hold"/>
                                        <p:tgtEl>
                                          <p:spTgt spid="4"/>
                                        </p:tgtEl>
                                        <p:attrNameLst>
                                          <p:attrName>ppt_w</p:attrName>
                                        </p:attrNameLst>
                                      </p:cBhvr>
                                      <p:tavLst>
                                        <p:tav tm="0">
                                          <p:val>
                                            <p:fltVal val="0"/>
                                          </p:val>
                                        </p:tav>
                                        <p:tav tm="100000">
                                          <p:val>
                                            <p:strVal val="#ppt_w"/>
                                          </p:val>
                                        </p:tav>
                                      </p:tavLst>
                                    </p:anim>
                                    <p:anim calcmode="lin" valueType="num">
                                      <p:cBhvr>
                                        <p:cTn id="14" dur="1000" fill="hold"/>
                                        <p:tgtEl>
                                          <p:spTgt spid="4"/>
                                        </p:tgtEl>
                                        <p:attrNameLst>
                                          <p:attrName>ppt_h</p:attrName>
                                        </p:attrNameLst>
                                      </p:cBhvr>
                                      <p:tavLst>
                                        <p:tav tm="0">
                                          <p:val>
                                            <p:fltVal val="0"/>
                                          </p:val>
                                        </p:tav>
                                        <p:tav tm="100000">
                                          <p:val>
                                            <p:strVal val="#ppt_h"/>
                                          </p:val>
                                        </p:tav>
                                      </p:tavLst>
                                    </p:anim>
                                    <p:anim calcmode="lin" valueType="num">
                                      <p:cBhvr>
                                        <p:cTn id="15" dur="1000" fill="hold"/>
                                        <p:tgtEl>
                                          <p:spTgt spid="4"/>
                                        </p:tgtEl>
                                        <p:attrNameLst>
                                          <p:attrName>style.rotation</p:attrName>
                                        </p:attrNameLst>
                                      </p:cBhvr>
                                      <p:tavLst>
                                        <p:tav tm="0">
                                          <p:val>
                                            <p:fltVal val="90"/>
                                          </p:val>
                                        </p:tav>
                                        <p:tav tm="100000">
                                          <p:val>
                                            <p:fltVal val="0"/>
                                          </p:val>
                                        </p:tav>
                                      </p:tavLst>
                                    </p:anim>
                                    <p:animEffect transition="in" filter="fade">
                                      <p:cBhvr>
                                        <p:cTn id="16"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57591" y="1213325"/>
            <a:ext cx="8825658" cy="2677648"/>
          </a:xfrm>
        </p:spPr>
        <p:txBody>
          <a:bodyPr/>
          <a:lstStyle/>
          <a:p>
            <a:pPr algn="ctr"/>
            <a:r>
              <a:rPr lang="en-US" b="1" dirty="0" smtClean="0"/>
              <a:t>Yes or No</a:t>
            </a:r>
            <a:endParaRPr lang="en-US" b="1" dirty="0"/>
          </a:p>
        </p:txBody>
      </p:sp>
      <p:sp>
        <p:nvSpPr>
          <p:cNvPr id="4" name="Subtitle 3"/>
          <p:cNvSpPr>
            <a:spLocks noGrp="1"/>
          </p:cNvSpPr>
          <p:nvPr>
            <p:ph type="subTitle" idx="1"/>
          </p:nvPr>
        </p:nvSpPr>
        <p:spPr/>
        <p:txBody>
          <a:bodyPr/>
          <a:lstStyle/>
          <a:p>
            <a:endParaRPr lang="en-US"/>
          </a:p>
        </p:txBody>
      </p:sp>
      <p:pic>
        <p:nvPicPr>
          <p:cNvPr id="5" name="Picture 4"/>
          <p:cNvPicPr>
            <a:picLocks noChangeAspect="1"/>
          </p:cNvPicPr>
          <p:nvPr/>
        </p:nvPicPr>
        <p:blipFill>
          <a:blip r:embed="rId2"/>
          <a:stretch>
            <a:fillRect/>
          </a:stretch>
        </p:blipFill>
        <p:spPr>
          <a:xfrm>
            <a:off x="4524877" y="4012164"/>
            <a:ext cx="2291085" cy="1287299"/>
          </a:xfrm>
          <a:prstGeom prst="rect">
            <a:avLst/>
          </a:prstGeom>
        </p:spPr>
      </p:pic>
      <p:sp>
        <p:nvSpPr>
          <p:cNvPr id="6" name="Slide Number Placeholder 5"/>
          <p:cNvSpPr>
            <a:spLocks noGrp="1"/>
          </p:cNvSpPr>
          <p:nvPr>
            <p:ph type="sldNum" sz="quarter" idx="12"/>
          </p:nvPr>
        </p:nvSpPr>
        <p:spPr/>
        <p:txBody>
          <a:bodyPr/>
          <a:lstStyle/>
          <a:p>
            <a:fld id="{F9E2C18A-025C-4D9A-AFF2-98C84463F44A}" type="slidenum">
              <a:rPr lang="en-US" smtClean="0"/>
              <a:t>11</a:t>
            </a:fld>
            <a:endParaRPr lang="en-US"/>
          </a:p>
        </p:txBody>
      </p:sp>
    </p:spTree>
    <p:extLst>
      <p:ext uri="{BB962C8B-B14F-4D97-AF65-F5344CB8AC3E}">
        <p14:creationId xmlns:p14="http://schemas.microsoft.com/office/powerpoint/2010/main" val="1908420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1000" fill="hold"/>
                                        <p:tgtEl>
                                          <p:spTgt spid="5"/>
                                        </p:tgtEl>
                                        <p:attrNameLst>
                                          <p:attrName>ppt_w</p:attrName>
                                        </p:attrNameLst>
                                      </p:cBhvr>
                                      <p:tavLst>
                                        <p:tav tm="0">
                                          <p:val>
                                            <p:fltVal val="0"/>
                                          </p:val>
                                        </p:tav>
                                        <p:tav tm="100000">
                                          <p:val>
                                            <p:strVal val="#ppt_w"/>
                                          </p:val>
                                        </p:tav>
                                      </p:tavLst>
                                    </p:anim>
                                    <p:anim calcmode="lin" valueType="num">
                                      <p:cBhvr>
                                        <p:cTn id="13" dur="1000" fill="hold"/>
                                        <p:tgtEl>
                                          <p:spTgt spid="5"/>
                                        </p:tgtEl>
                                        <p:attrNameLst>
                                          <p:attrName>ppt_h</p:attrName>
                                        </p:attrNameLst>
                                      </p:cBhvr>
                                      <p:tavLst>
                                        <p:tav tm="0">
                                          <p:val>
                                            <p:fltVal val="0"/>
                                          </p:val>
                                        </p:tav>
                                        <p:tav tm="100000">
                                          <p:val>
                                            <p:strVal val="#ppt_h"/>
                                          </p:val>
                                        </p:tav>
                                      </p:tavLst>
                                    </p:anim>
                                    <p:anim calcmode="lin" valueType="num">
                                      <p:cBhvr>
                                        <p:cTn id="14" dur="1000" fill="hold"/>
                                        <p:tgtEl>
                                          <p:spTgt spid="5"/>
                                        </p:tgtEl>
                                        <p:attrNameLst>
                                          <p:attrName>style.rotation</p:attrName>
                                        </p:attrNameLst>
                                      </p:cBhvr>
                                      <p:tavLst>
                                        <p:tav tm="0">
                                          <p:val>
                                            <p:fltVal val="90"/>
                                          </p:val>
                                        </p:tav>
                                        <p:tav tm="100000">
                                          <p:val>
                                            <p:fltVal val="0"/>
                                          </p:val>
                                        </p:tav>
                                      </p:tavLst>
                                    </p:anim>
                                    <p:animEffect transition="in" filter="fade">
                                      <p:cBhvr>
                                        <p:cTn id="15"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May the giving up of some right constitute valid consideration? </a:t>
            </a:r>
            <a:endParaRPr lang="en-US" dirty="0"/>
          </a:p>
        </p:txBody>
      </p:sp>
      <p:sp>
        <p:nvSpPr>
          <p:cNvPr id="3" name="Content Placeholder 2"/>
          <p:cNvSpPr>
            <a:spLocks noGrp="1"/>
          </p:cNvSpPr>
          <p:nvPr>
            <p:ph idx="1"/>
          </p:nvPr>
        </p:nvSpPr>
        <p:spPr/>
        <p:txBody>
          <a:bodyPr/>
          <a:lstStyle/>
          <a:p>
            <a:r>
              <a:rPr lang="en-US" dirty="0" smtClean="0"/>
              <a:t>yes</a:t>
            </a:r>
            <a:endParaRPr lang="en-US" dirty="0"/>
          </a:p>
        </p:txBody>
      </p:sp>
      <p:pic>
        <p:nvPicPr>
          <p:cNvPr id="4" name="Picture 3"/>
          <p:cNvPicPr>
            <a:picLocks noChangeAspect="1"/>
          </p:cNvPicPr>
          <p:nvPr/>
        </p:nvPicPr>
        <p:blipFill>
          <a:blip r:embed="rId2"/>
          <a:stretch>
            <a:fillRect/>
          </a:stretch>
        </p:blipFill>
        <p:spPr>
          <a:xfrm>
            <a:off x="540809" y="4926564"/>
            <a:ext cx="2291085" cy="1287299"/>
          </a:xfrm>
          <a:prstGeom prst="rect">
            <a:avLst/>
          </a:prstGeom>
        </p:spPr>
      </p:pic>
      <p:sp>
        <p:nvSpPr>
          <p:cNvPr id="5" name="Slide Number Placeholder 4"/>
          <p:cNvSpPr>
            <a:spLocks noGrp="1"/>
          </p:cNvSpPr>
          <p:nvPr>
            <p:ph type="sldNum" sz="quarter" idx="12"/>
          </p:nvPr>
        </p:nvSpPr>
        <p:spPr/>
        <p:txBody>
          <a:bodyPr/>
          <a:lstStyle/>
          <a:p>
            <a:fld id="{F9E2C18A-025C-4D9A-AFF2-98C84463F44A}" type="slidenum">
              <a:rPr lang="en-US" smtClean="0"/>
              <a:pPr/>
              <a:t>12</a:t>
            </a:fld>
            <a:endParaRPr lang="en-US" dirty="0"/>
          </a:p>
        </p:txBody>
      </p:sp>
    </p:spTree>
    <p:extLst>
      <p:ext uri="{BB962C8B-B14F-4D97-AF65-F5344CB8AC3E}">
        <p14:creationId xmlns:p14="http://schemas.microsoft.com/office/powerpoint/2010/main" val="1074545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1000" fill="hold"/>
                                        <p:tgtEl>
                                          <p:spTgt spid="4"/>
                                        </p:tgtEl>
                                        <p:attrNameLst>
                                          <p:attrName>ppt_w</p:attrName>
                                        </p:attrNameLst>
                                      </p:cBhvr>
                                      <p:tavLst>
                                        <p:tav tm="0">
                                          <p:val>
                                            <p:fltVal val="0"/>
                                          </p:val>
                                        </p:tav>
                                        <p:tav tm="100000">
                                          <p:val>
                                            <p:strVal val="#ppt_w"/>
                                          </p:val>
                                        </p:tav>
                                      </p:tavLst>
                                    </p:anim>
                                    <p:anim calcmode="lin" valueType="num">
                                      <p:cBhvr>
                                        <p:cTn id="14" dur="1000" fill="hold"/>
                                        <p:tgtEl>
                                          <p:spTgt spid="4"/>
                                        </p:tgtEl>
                                        <p:attrNameLst>
                                          <p:attrName>ppt_h</p:attrName>
                                        </p:attrNameLst>
                                      </p:cBhvr>
                                      <p:tavLst>
                                        <p:tav tm="0">
                                          <p:val>
                                            <p:fltVal val="0"/>
                                          </p:val>
                                        </p:tav>
                                        <p:tav tm="100000">
                                          <p:val>
                                            <p:strVal val="#ppt_h"/>
                                          </p:val>
                                        </p:tav>
                                      </p:tavLst>
                                    </p:anim>
                                    <p:anim calcmode="lin" valueType="num">
                                      <p:cBhvr>
                                        <p:cTn id="15" dur="1000" fill="hold"/>
                                        <p:tgtEl>
                                          <p:spTgt spid="4"/>
                                        </p:tgtEl>
                                        <p:attrNameLst>
                                          <p:attrName>style.rotation</p:attrName>
                                        </p:attrNameLst>
                                      </p:cBhvr>
                                      <p:tavLst>
                                        <p:tav tm="0">
                                          <p:val>
                                            <p:fltVal val="90"/>
                                          </p:val>
                                        </p:tav>
                                        <p:tav tm="100000">
                                          <p:val>
                                            <p:fltVal val="0"/>
                                          </p:val>
                                        </p:tav>
                                      </p:tavLst>
                                    </p:anim>
                                    <p:animEffect transition="in" filter="fade">
                                      <p:cBhvr>
                                        <p:cTn id="16"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Will an executed contract ordinarily be set aside for lack of consideration?</a:t>
            </a:r>
            <a:endParaRPr lang="en-US" dirty="0"/>
          </a:p>
        </p:txBody>
      </p:sp>
      <p:sp>
        <p:nvSpPr>
          <p:cNvPr id="3" name="Content Placeholder 2"/>
          <p:cNvSpPr>
            <a:spLocks noGrp="1"/>
          </p:cNvSpPr>
          <p:nvPr>
            <p:ph idx="1"/>
          </p:nvPr>
        </p:nvSpPr>
        <p:spPr/>
        <p:txBody>
          <a:bodyPr/>
          <a:lstStyle/>
          <a:p>
            <a:r>
              <a:rPr lang="en-US" dirty="0" smtClean="0"/>
              <a:t>no</a:t>
            </a:r>
            <a:endParaRPr lang="en-US" dirty="0"/>
          </a:p>
        </p:txBody>
      </p:sp>
      <p:pic>
        <p:nvPicPr>
          <p:cNvPr id="4" name="Picture 3"/>
          <p:cNvPicPr>
            <a:picLocks noChangeAspect="1"/>
          </p:cNvPicPr>
          <p:nvPr/>
        </p:nvPicPr>
        <p:blipFill>
          <a:blip r:embed="rId2"/>
          <a:stretch>
            <a:fillRect/>
          </a:stretch>
        </p:blipFill>
        <p:spPr>
          <a:xfrm>
            <a:off x="540809" y="4926564"/>
            <a:ext cx="2291085" cy="1287299"/>
          </a:xfrm>
          <a:prstGeom prst="rect">
            <a:avLst/>
          </a:prstGeom>
        </p:spPr>
      </p:pic>
      <p:sp>
        <p:nvSpPr>
          <p:cNvPr id="6" name="Slide Number Placeholder 5"/>
          <p:cNvSpPr>
            <a:spLocks noGrp="1"/>
          </p:cNvSpPr>
          <p:nvPr>
            <p:ph type="sldNum" sz="quarter" idx="12"/>
          </p:nvPr>
        </p:nvSpPr>
        <p:spPr/>
        <p:txBody>
          <a:bodyPr/>
          <a:lstStyle/>
          <a:p>
            <a:fld id="{F9E2C18A-025C-4D9A-AFF2-98C84463F44A}" type="slidenum">
              <a:rPr lang="en-US" smtClean="0"/>
              <a:pPr/>
              <a:t>13</a:t>
            </a:fld>
            <a:endParaRPr lang="en-US" dirty="0"/>
          </a:p>
        </p:txBody>
      </p:sp>
    </p:spTree>
    <p:extLst>
      <p:ext uri="{BB962C8B-B14F-4D97-AF65-F5344CB8AC3E}">
        <p14:creationId xmlns:p14="http://schemas.microsoft.com/office/powerpoint/2010/main" val="601924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1000" fill="hold"/>
                                        <p:tgtEl>
                                          <p:spTgt spid="4"/>
                                        </p:tgtEl>
                                        <p:attrNameLst>
                                          <p:attrName>ppt_w</p:attrName>
                                        </p:attrNameLst>
                                      </p:cBhvr>
                                      <p:tavLst>
                                        <p:tav tm="0">
                                          <p:val>
                                            <p:fltVal val="0"/>
                                          </p:val>
                                        </p:tav>
                                        <p:tav tm="100000">
                                          <p:val>
                                            <p:strVal val="#ppt_w"/>
                                          </p:val>
                                        </p:tav>
                                      </p:tavLst>
                                    </p:anim>
                                    <p:anim calcmode="lin" valueType="num">
                                      <p:cBhvr>
                                        <p:cTn id="14" dur="1000" fill="hold"/>
                                        <p:tgtEl>
                                          <p:spTgt spid="4"/>
                                        </p:tgtEl>
                                        <p:attrNameLst>
                                          <p:attrName>ppt_h</p:attrName>
                                        </p:attrNameLst>
                                      </p:cBhvr>
                                      <p:tavLst>
                                        <p:tav tm="0">
                                          <p:val>
                                            <p:fltVal val="0"/>
                                          </p:val>
                                        </p:tav>
                                        <p:tav tm="100000">
                                          <p:val>
                                            <p:strVal val="#ppt_h"/>
                                          </p:val>
                                        </p:tav>
                                      </p:tavLst>
                                    </p:anim>
                                    <p:anim calcmode="lin" valueType="num">
                                      <p:cBhvr>
                                        <p:cTn id="15" dur="1000" fill="hold"/>
                                        <p:tgtEl>
                                          <p:spTgt spid="4"/>
                                        </p:tgtEl>
                                        <p:attrNameLst>
                                          <p:attrName>style.rotation</p:attrName>
                                        </p:attrNameLst>
                                      </p:cBhvr>
                                      <p:tavLst>
                                        <p:tav tm="0">
                                          <p:val>
                                            <p:fltVal val="90"/>
                                          </p:val>
                                        </p:tav>
                                        <p:tav tm="100000">
                                          <p:val>
                                            <p:fltVal val="0"/>
                                          </p:val>
                                        </p:tav>
                                      </p:tavLst>
                                    </p:anim>
                                    <p:animEffect transition="in" filter="fade">
                                      <p:cBhvr>
                                        <p:cTn id="16"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 some acts and promises not provide consideration?</a:t>
            </a:r>
            <a:endParaRPr lang="en-US" dirty="0"/>
          </a:p>
        </p:txBody>
      </p:sp>
      <p:sp>
        <p:nvSpPr>
          <p:cNvPr id="3" name="Content Placeholder 2"/>
          <p:cNvSpPr>
            <a:spLocks noGrp="1"/>
          </p:cNvSpPr>
          <p:nvPr>
            <p:ph idx="1"/>
          </p:nvPr>
        </p:nvSpPr>
        <p:spPr/>
        <p:txBody>
          <a:bodyPr/>
          <a:lstStyle/>
          <a:p>
            <a:r>
              <a:rPr lang="en-US" dirty="0" smtClean="0"/>
              <a:t>yes</a:t>
            </a:r>
            <a:endParaRPr lang="en-US" dirty="0"/>
          </a:p>
        </p:txBody>
      </p:sp>
      <p:pic>
        <p:nvPicPr>
          <p:cNvPr id="4" name="Picture 3"/>
          <p:cNvPicPr>
            <a:picLocks noChangeAspect="1"/>
          </p:cNvPicPr>
          <p:nvPr/>
        </p:nvPicPr>
        <p:blipFill>
          <a:blip r:embed="rId2"/>
          <a:stretch>
            <a:fillRect/>
          </a:stretch>
        </p:blipFill>
        <p:spPr>
          <a:xfrm>
            <a:off x="540809" y="4926564"/>
            <a:ext cx="2291085" cy="1287299"/>
          </a:xfrm>
          <a:prstGeom prst="rect">
            <a:avLst/>
          </a:prstGeom>
        </p:spPr>
      </p:pic>
      <p:sp>
        <p:nvSpPr>
          <p:cNvPr id="5" name="Slide Number Placeholder 4"/>
          <p:cNvSpPr>
            <a:spLocks noGrp="1"/>
          </p:cNvSpPr>
          <p:nvPr>
            <p:ph type="sldNum" sz="quarter" idx="12"/>
          </p:nvPr>
        </p:nvSpPr>
        <p:spPr/>
        <p:txBody>
          <a:bodyPr/>
          <a:lstStyle/>
          <a:p>
            <a:fld id="{F9E2C18A-025C-4D9A-AFF2-98C84463F44A}" type="slidenum">
              <a:rPr lang="en-US" smtClean="0"/>
              <a:pPr/>
              <a:t>14</a:t>
            </a:fld>
            <a:endParaRPr lang="en-US" dirty="0"/>
          </a:p>
        </p:txBody>
      </p:sp>
    </p:spTree>
    <p:extLst>
      <p:ext uri="{BB962C8B-B14F-4D97-AF65-F5344CB8AC3E}">
        <p14:creationId xmlns:p14="http://schemas.microsoft.com/office/powerpoint/2010/main" val="703972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1000" fill="hold"/>
                                        <p:tgtEl>
                                          <p:spTgt spid="4"/>
                                        </p:tgtEl>
                                        <p:attrNameLst>
                                          <p:attrName>ppt_w</p:attrName>
                                        </p:attrNameLst>
                                      </p:cBhvr>
                                      <p:tavLst>
                                        <p:tav tm="0">
                                          <p:val>
                                            <p:fltVal val="0"/>
                                          </p:val>
                                        </p:tav>
                                        <p:tav tm="100000">
                                          <p:val>
                                            <p:strVal val="#ppt_w"/>
                                          </p:val>
                                        </p:tav>
                                      </p:tavLst>
                                    </p:anim>
                                    <p:anim calcmode="lin" valueType="num">
                                      <p:cBhvr>
                                        <p:cTn id="14" dur="1000" fill="hold"/>
                                        <p:tgtEl>
                                          <p:spTgt spid="4"/>
                                        </p:tgtEl>
                                        <p:attrNameLst>
                                          <p:attrName>ppt_h</p:attrName>
                                        </p:attrNameLst>
                                      </p:cBhvr>
                                      <p:tavLst>
                                        <p:tav tm="0">
                                          <p:val>
                                            <p:fltVal val="0"/>
                                          </p:val>
                                        </p:tav>
                                        <p:tav tm="100000">
                                          <p:val>
                                            <p:strVal val="#ppt_h"/>
                                          </p:val>
                                        </p:tav>
                                      </p:tavLst>
                                    </p:anim>
                                    <p:anim calcmode="lin" valueType="num">
                                      <p:cBhvr>
                                        <p:cTn id="15" dur="1000" fill="hold"/>
                                        <p:tgtEl>
                                          <p:spTgt spid="4"/>
                                        </p:tgtEl>
                                        <p:attrNameLst>
                                          <p:attrName>style.rotation</p:attrName>
                                        </p:attrNameLst>
                                      </p:cBhvr>
                                      <p:tavLst>
                                        <p:tav tm="0">
                                          <p:val>
                                            <p:fltVal val="90"/>
                                          </p:val>
                                        </p:tav>
                                        <p:tav tm="100000">
                                          <p:val>
                                            <p:fltVal val="0"/>
                                          </p:val>
                                        </p:tav>
                                      </p:tavLst>
                                    </p:anim>
                                    <p:animEffect transition="in" filter="fade">
                                      <p:cBhvr>
                                        <p:cTn id="16"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Will promising to do an illegal act create an enforceable contract?</a:t>
            </a:r>
            <a:endParaRPr lang="en-US" dirty="0"/>
          </a:p>
        </p:txBody>
      </p:sp>
      <p:sp>
        <p:nvSpPr>
          <p:cNvPr id="3" name="Content Placeholder 2"/>
          <p:cNvSpPr>
            <a:spLocks noGrp="1"/>
          </p:cNvSpPr>
          <p:nvPr>
            <p:ph idx="1"/>
          </p:nvPr>
        </p:nvSpPr>
        <p:spPr/>
        <p:txBody>
          <a:bodyPr/>
          <a:lstStyle/>
          <a:p>
            <a:r>
              <a:rPr lang="en-US" dirty="0" smtClean="0"/>
              <a:t>no</a:t>
            </a:r>
            <a:endParaRPr lang="en-US" dirty="0"/>
          </a:p>
        </p:txBody>
      </p:sp>
      <p:pic>
        <p:nvPicPr>
          <p:cNvPr id="4" name="Picture 3"/>
          <p:cNvPicPr>
            <a:picLocks noChangeAspect="1"/>
          </p:cNvPicPr>
          <p:nvPr/>
        </p:nvPicPr>
        <p:blipFill>
          <a:blip r:embed="rId2"/>
          <a:stretch>
            <a:fillRect/>
          </a:stretch>
        </p:blipFill>
        <p:spPr>
          <a:xfrm>
            <a:off x="540809" y="4926564"/>
            <a:ext cx="2291085" cy="1287299"/>
          </a:xfrm>
          <a:prstGeom prst="rect">
            <a:avLst/>
          </a:prstGeom>
        </p:spPr>
      </p:pic>
      <p:sp>
        <p:nvSpPr>
          <p:cNvPr id="5" name="Slide Number Placeholder 4"/>
          <p:cNvSpPr>
            <a:spLocks noGrp="1"/>
          </p:cNvSpPr>
          <p:nvPr>
            <p:ph type="sldNum" sz="quarter" idx="12"/>
          </p:nvPr>
        </p:nvSpPr>
        <p:spPr/>
        <p:txBody>
          <a:bodyPr/>
          <a:lstStyle/>
          <a:p>
            <a:fld id="{F9E2C18A-025C-4D9A-AFF2-98C84463F44A}" type="slidenum">
              <a:rPr lang="en-US" smtClean="0"/>
              <a:pPr/>
              <a:t>15</a:t>
            </a:fld>
            <a:endParaRPr lang="en-US" dirty="0"/>
          </a:p>
        </p:txBody>
      </p:sp>
    </p:spTree>
    <p:extLst>
      <p:ext uri="{BB962C8B-B14F-4D97-AF65-F5344CB8AC3E}">
        <p14:creationId xmlns:p14="http://schemas.microsoft.com/office/powerpoint/2010/main" val="3565460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1000" fill="hold"/>
                                        <p:tgtEl>
                                          <p:spTgt spid="4"/>
                                        </p:tgtEl>
                                        <p:attrNameLst>
                                          <p:attrName>ppt_w</p:attrName>
                                        </p:attrNameLst>
                                      </p:cBhvr>
                                      <p:tavLst>
                                        <p:tav tm="0">
                                          <p:val>
                                            <p:fltVal val="0"/>
                                          </p:val>
                                        </p:tav>
                                        <p:tav tm="100000">
                                          <p:val>
                                            <p:strVal val="#ppt_w"/>
                                          </p:val>
                                        </p:tav>
                                      </p:tavLst>
                                    </p:anim>
                                    <p:anim calcmode="lin" valueType="num">
                                      <p:cBhvr>
                                        <p:cTn id="14" dur="1000" fill="hold"/>
                                        <p:tgtEl>
                                          <p:spTgt spid="4"/>
                                        </p:tgtEl>
                                        <p:attrNameLst>
                                          <p:attrName>ppt_h</p:attrName>
                                        </p:attrNameLst>
                                      </p:cBhvr>
                                      <p:tavLst>
                                        <p:tav tm="0">
                                          <p:val>
                                            <p:fltVal val="0"/>
                                          </p:val>
                                        </p:tav>
                                        <p:tav tm="100000">
                                          <p:val>
                                            <p:strVal val="#ppt_h"/>
                                          </p:val>
                                        </p:tav>
                                      </p:tavLst>
                                    </p:anim>
                                    <p:anim calcmode="lin" valueType="num">
                                      <p:cBhvr>
                                        <p:cTn id="15" dur="1000" fill="hold"/>
                                        <p:tgtEl>
                                          <p:spTgt spid="4"/>
                                        </p:tgtEl>
                                        <p:attrNameLst>
                                          <p:attrName>style.rotation</p:attrName>
                                        </p:attrNameLst>
                                      </p:cBhvr>
                                      <p:tavLst>
                                        <p:tav tm="0">
                                          <p:val>
                                            <p:fltVal val="90"/>
                                          </p:val>
                                        </p:tav>
                                        <p:tav tm="100000">
                                          <p:val>
                                            <p:fltVal val="0"/>
                                          </p:val>
                                        </p:tav>
                                      </p:tavLst>
                                    </p:anim>
                                    <p:animEffect transition="in" filter="fade">
                                      <p:cBhvr>
                                        <p:cTn id="16"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 a promise to make a gift enforceable?</a:t>
            </a:r>
            <a:endParaRPr lang="en-US" dirty="0"/>
          </a:p>
        </p:txBody>
      </p:sp>
      <p:sp>
        <p:nvSpPr>
          <p:cNvPr id="3" name="Content Placeholder 2"/>
          <p:cNvSpPr>
            <a:spLocks noGrp="1"/>
          </p:cNvSpPr>
          <p:nvPr>
            <p:ph idx="1"/>
          </p:nvPr>
        </p:nvSpPr>
        <p:spPr/>
        <p:txBody>
          <a:bodyPr/>
          <a:lstStyle/>
          <a:p>
            <a:r>
              <a:rPr lang="en-US" dirty="0" smtClean="0"/>
              <a:t>no</a:t>
            </a:r>
            <a:endParaRPr lang="en-US" dirty="0"/>
          </a:p>
        </p:txBody>
      </p:sp>
      <p:pic>
        <p:nvPicPr>
          <p:cNvPr id="4" name="Picture 3"/>
          <p:cNvPicPr>
            <a:picLocks noChangeAspect="1"/>
          </p:cNvPicPr>
          <p:nvPr/>
        </p:nvPicPr>
        <p:blipFill>
          <a:blip r:embed="rId2"/>
          <a:stretch>
            <a:fillRect/>
          </a:stretch>
        </p:blipFill>
        <p:spPr>
          <a:xfrm>
            <a:off x="540809" y="4926564"/>
            <a:ext cx="2291085" cy="1287299"/>
          </a:xfrm>
          <a:prstGeom prst="rect">
            <a:avLst/>
          </a:prstGeom>
        </p:spPr>
      </p:pic>
      <p:sp>
        <p:nvSpPr>
          <p:cNvPr id="5" name="Slide Number Placeholder 4"/>
          <p:cNvSpPr>
            <a:spLocks noGrp="1"/>
          </p:cNvSpPr>
          <p:nvPr>
            <p:ph type="sldNum" sz="quarter" idx="12"/>
          </p:nvPr>
        </p:nvSpPr>
        <p:spPr/>
        <p:txBody>
          <a:bodyPr/>
          <a:lstStyle/>
          <a:p>
            <a:fld id="{F9E2C18A-025C-4D9A-AFF2-98C84463F44A}" type="slidenum">
              <a:rPr lang="en-US" smtClean="0"/>
              <a:pPr/>
              <a:t>16</a:t>
            </a:fld>
            <a:endParaRPr lang="en-US" dirty="0"/>
          </a:p>
        </p:txBody>
      </p:sp>
    </p:spTree>
    <p:extLst>
      <p:ext uri="{BB962C8B-B14F-4D97-AF65-F5344CB8AC3E}">
        <p14:creationId xmlns:p14="http://schemas.microsoft.com/office/powerpoint/2010/main" val="965527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1000" fill="hold"/>
                                        <p:tgtEl>
                                          <p:spTgt spid="4"/>
                                        </p:tgtEl>
                                        <p:attrNameLst>
                                          <p:attrName>ppt_w</p:attrName>
                                        </p:attrNameLst>
                                      </p:cBhvr>
                                      <p:tavLst>
                                        <p:tav tm="0">
                                          <p:val>
                                            <p:fltVal val="0"/>
                                          </p:val>
                                        </p:tav>
                                        <p:tav tm="100000">
                                          <p:val>
                                            <p:strVal val="#ppt_w"/>
                                          </p:val>
                                        </p:tav>
                                      </p:tavLst>
                                    </p:anim>
                                    <p:anim calcmode="lin" valueType="num">
                                      <p:cBhvr>
                                        <p:cTn id="14" dur="1000" fill="hold"/>
                                        <p:tgtEl>
                                          <p:spTgt spid="4"/>
                                        </p:tgtEl>
                                        <p:attrNameLst>
                                          <p:attrName>ppt_h</p:attrName>
                                        </p:attrNameLst>
                                      </p:cBhvr>
                                      <p:tavLst>
                                        <p:tav tm="0">
                                          <p:val>
                                            <p:fltVal val="0"/>
                                          </p:val>
                                        </p:tav>
                                        <p:tav tm="100000">
                                          <p:val>
                                            <p:strVal val="#ppt_h"/>
                                          </p:val>
                                        </p:tav>
                                      </p:tavLst>
                                    </p:anim>
                                    <p:anim calcmode="lin" valueType="num">
                                      <p:cBhvr>
                                        <p:cTn id="15" dur="1000" fill="hold"/>
                                        <p:tgtEl>
                                          <p:spTgt spid="4"/>
                                        </p:tgtEl>
                                        <p:attrNameLst>
                                          <p:attrName>style.rotation</p:attrName>
                                        </p:attrNameLst>
                                      </p:cBhvr>
                                      <p:tavLst>
                                        <p:tav tm="0">
                                          <p:val>
                                            <p:fltVal val="90"/>
                                          </p:val>
                                        </p:tav>
                                        <p:tav tm="100000">
                                          <p:val>
                                            <p:fltVal val="0"/>
                                          </p:val>
                                        </p:tav>
                                      </p:tavLst>
                                    </p:anim>
                                    <p:animEffect transition="in" filter="fade">
                                      <p:cBhvr>
                                        <p:cTn id="16"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7126" y="770638"/>
            <a:ext cx="9780524" cy="728480"/>
          </a:xfrm>
        </p:spPr>
        <p:txBody>
          <a:bodyPr/>
          <a:lstStyle/>
          <a:p>
            <a:r>
              <a:rPr lang="en-US" dirty="0" smtClean="0"/>
              <a:t>Must there normally be some consideration to support a valid information contract?</a:t>
            </a:r>
            <a:endParaRPr lang="en-US" dirty="0"/>
          </a:p>
        </p:txBody>
      </p:sp>
      <p:sp>
        <p:nvSpPr>
          <p:cNvPr id="3" name="Content Placeholder 2"/>
          <p:cNvSpPr>
            <a:spLocks noGrp="1"/>
          </p:cNvSpPr>
          <p:nvPr>
            <p:ph idx="1"/>
          </p:nvPr>
        </p:nvSpPr>
        <p:spPr/>
        <p:txBody>
          <a:bodyPr/>
          <a:lstStyle/>
          <a:p>
            <a:r>
              <a:rPr lang="en-US" dirty="0" smtClean="0"/>
              <a:t>yes</a:t>
            </a:r>
            <a:endParaRPr lang="en-US" dirty="0"/>
          </a:p>
        </p:txBody>
      </p:sp>
      <p:pic>
        <p:nvPicPr>
          <p:cNvPr id="4" name="Picture 3"/>
          <p:cNvPicPr>
            <a:picLocks noChangeAspect="1"/>
          </p:cNvPicPr>
          <p:nvPr/>
        </p:nvPicPr>
        <p:blipFill>
          <a:blip r:embed="rId2"/>
          <a:stretch>
            <a:fillRect/>
          </a:stretch>
        </p:blipFill>
        <p:spPr>
          <a:xfrm>
            <a:off x="540809" y="4926564"/>
            <a:ext cx="2291085" cy="1287299"/>
          </a:xfrm>
          <a:prstGeom prst="rect">
            <a:avLst/>
          </a:prstGeom>
        </p:spPr>
      </p:pic>
      <p:sp>
        <p:nvSpPr>
          <p:cNvPr id="5" name="Slide Number Placeholder 4"/>
          <p:cNvSpPr>
            <a:spLocks noGrp="1"/>
          </p:cNvSpPr>
          <p:nvPr>
            <p:ph type="sldNum" sz="quarter" idx="12"/>
          </p:nvPr>
        </p:nvSpPr>
        <p:spPr/>
        <p:txBody>
          <a:bodyPr/>
          <a:lstStyle/>
          <a:p>
            <a:fld id="{F9E2C18A-025C-4D9A-AFF2-98C84463F44A}" type="slidenum">
              <a:rPr lang="en-US" smtClean="0"/>
              <a:pPr/>
              <a:t>17</a:t>
            </a:fld>
            <a:endParaRPr lang="en-US" dirty="0"/>
          </a:p>
        </p:txBody>
      </p:sp>
    </p:spTree>
    <p:extLst>
      <p:ext uri="{BB962C8B-B14F-4D97-AF65-F5344CB8AC3E}">
        <p14:creationId xmlns:p14="http://schemas.microsoft.com/office/powerpoint/2010/main" val="12140233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1000" fill="hold"/>
                                        <p:tgtEl>
                                          <p:spTgt spid="4"/>
                                        </p:tgtEl>
                                        <p:attrNameLst>
                                          <p:attrName>ppt_w</p:attrName>
                                        </p:attrNameLst>
                                      </p:cBhvr>
                                      <p:tavLst>
                                        <p:tav tm="0">
                                          <p:val>
                                            <p:fltVal val="0"/>
                                          </p:val>
                                        </p:tav>
                                        <p:tav tm="100000">
                                          <p:val>
                                            <p:strVal val="#ppt_w"/>
                                          </p:val>
                                        </p:tav>
                                      </p:tavLst>
                                    </p:anim>
                                    <p:anim calcmode="lin" valueType="num">
                                      <p:cBhvr>
                                        <p:cTn id="14" dur="1000" fill="hold"/>
                                        <p:tgtEl>
                                          <p:spTgt spid="4"/>
                                        </p:tgtEl>
                                        <p:attrNameLst>
                                          <p:attrName>ppt_h</p:attrName>
                                        </p:attrNameLst>
                                      </p:cBhvr>
                                      <p:tavLst>
                                        <p:tav tm="0">
                                          <p:val>
                                            <p:fltVal val="0"/>
                                          </p:val>
                                        </p:tav>
                                        <p:tav tm="100000">
                                          <p:val>
                                            <p:strVal val="#ppt_h"/>
                                          </p:val>
                                        </p:tav>
                                      </p:tavLst>
                                    </p:anim>
                                    <p:anim calcmode="lin" valueType="num">
                                      <p:cBhvr>
                                        <p:cTn id="15" dur="1000" fill="hold"/>
                                        <p:tgtEl>
                                          <p:spTgt spid="4"/>
                                        </p:tgtEl>
                                        <p:attrNameLst>
                                          <p:attrName>style.rotation</p:attrName>
                                        </p:attrNameLst>
                                      </p:cBhvr>
                                      <p:tavLst>
                                        <p:tav tm="0">
                                          <p:val>
                                            <p:fltVal val="90"/>
                                          </p:val>
                                        </p:tav>
                                        <p:tav tm="100000">
                                          <p:val>
                                            <p:fltVal val="0"/>
                                          </p:val>
                                        </p:tav>
                                      </p:tavLst>
                                    </p:anim>
                                    <p:animEffect transition="in" filter="fade">
                                      <p:cBhvr>
                                        <p:cTn id="16"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May an act be valid consideration for a promise?</a:t>
            </a:r>
            <a:endParaRPr lang="en-US" dirty="0"/>
          </a:p>
        </p:txBody>
      </p:sp>
      <p:sp>
        <p:nvSpPr>
          <p:cNvPr id="3" name="Content Placeholder 2"/>
          <p:cNvSpPr>
            <a:spLocks noGrp="1"/>
          </p:cNvSpPr>
          <p:nvPr>
            <p:ph idx="1"/>
          </p:nvPr>
        </p:nvSpPr>
        <p:spPr/>
        <p:txBody>
          <a:bodyPr/>
          <a:lstStyle/>
          <a:p>
            <a:r>
              <a:rPr lang="en-US" dirty="0" smtClean="0"/>
              <a:t>yes</a:t>
            </a:r>
            <a:endParaRPr lang="en-US" dirty="0"/>
          </a:p>
        </p:txBody>
      </p:sp>
      <p:pic>
        <p:nvPicPr>
          <p:cNvPr id="4" name="Picture 3"/>
          <p:cNvPicPr>
            <a:picLocks noChangeAspect="1"/>
          </p:cNvPicPr>
          <p:nvPr/>
        </p:nvPicPr>
        <p:blipFill>
          <a:blip r:embed="rId2"/>
          <a:stretch>
            <a:fillRect/>
          </a:stretch>
        </p:blipFill>
        <p:spPr>
          <a:xfrm>
            <a:off x="540809" y="4926564"/>
            <a:ext cx="2291085" cy="1287299"/>
          </a:xfrm>
          <a:prstGeom prst="rect">
            <a:avLst/>
          </a:prstGeom>
        </p:spPr>
      </p:pic>
      <p:sp>
        <p:nvSpPr>
          <p:cNvPr id="5" name="Slide Number Placeholder 4"/>
          <p:cNvSpPr>
            <a:spLocks noGrp="1"/>
          </p:cNvSpPr>
          <p:nvPr>
            <p:ph type="sldNum" sz="quarter" idx="12"/>
          </p:nvPr>
        </p:nvSpPr>
        <p:spPr/>
        <p:txBody>
          <a:bodyPr/>
          <a:lstStyle/>
          <a:p>
            <a:fld id="{F9E2C18A-025C-4D9A-AFF2-98C84463F44A}" type="slidenum">
              <a:rPr lang="en-US" smtClean="0"/>
              <a:pPr/>
              <a:t>18</a:t>
            </a:fld>
            <a:endParaRPr lang="en-US" dirty="0"/>
          </a:p>
        </p:txBody>
      </p:sp>
    </p:spTree>
    <p:extLst>
      <p:ext uri="{BB962C8B-B14F-4D97-AF65-F5344CB8AC3E}">
        <p14:creationId xmlns:p14="http://schemas.microsoft.com/office/powerpoint/2010/main" val="1349920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1000" fill="hold"/>
                                        <p:tgtEl>
                                          <p:spTgt spid="4"/>
                                        </p:tgtEl>
                                        <p:attrNameLst>
                                          <p:attrName>ppt_w</p:attrName>
                                        </p:attrNameLst>
                                      </p:cBhvr>
                                      <p:tavLst>
                                        <p:tav tm="0">
                                          <p:val>
                                            <p:fltVal val="0"/>
                                          </p:val>
                                        </p:tav>
                                        <p:tav tm="100000">
                                          <p:val>
                                            <p:strVal val="#ppt_w"/>
                                          </p:val>
                                        </p:tav>
                                      </p:tavLst>
                                    </p:anim>
                                    <p:anim calcmode="lin" valueType="num">
                                      <p:cBhvr>
                                        <p:cTn id="14" dur="1000" fill="hold"/>
                                        <p:tgtEl>
                                          <p:spTgt spid="4"/>
                                        </p:tgtEl>
                                        <p:attrNameLst>
                                          <p:attrName>ppt_h</p:attrName>
                                        </p:attrNameLst>
                                      </p:cBhvr>
                                      <p:tavLst>
                                        <p:tav tm="0">
                                          <p:val>
                                            <p:fltVal val="0"/>
                                          </p:val>
                                        </p:tav>
                                        <p:tav tm="100000">
                                          <p:val>
                                            <p:strVal val="#ppt_h"/>
                                          </p:val>
                                        </p:tav>
                                      </p:tavLst>
                                    </p:anim>
                                    <p:anim calcmode="lin" valueType="num">
                                      <p:cBhvr>
                                        <p:cTn id="15" dur="1000" fill="hold"/>
                                        <p:tgtEl>
                                          <p:spTgt spid="4"/>
                                        </p:tgtEl>
                                        <p:attrNameLst>
                                          <p:attrName>style.rotation</p:attrName>
                                        </p:attrNameLst>
                                      </p:cBhvr>
                                      <p:tavLst>
                                        <p:tav tm="0">
                                          <p:val>
                                            <p:fltVal val="90"/>
                                          </p:val>
                                        </p:tav>
                                        <p:tav tm="100000">
                                          <p:val>
                                            <p:fltVal val="0"/>
                                          </p:val>
                                        </p:tav>
                                      </p:tavLst>
                                    </p:anim>
                                    <p:animEffect transition="in" filter="fade">
                                      <p:cBhvr>
                                        <p:cTn id="16"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Does consideration require that each party get something of equal value?</a:t>
            </a:r>
            <a:endParaRPr lang="en-US" dirty="0"/>
          </a:p>
        </p:txBody>
      </p:sp>
      <p:sp>
        <p:nvSpPr>
          <p:cNvPr id="3" name="Content Placeholder 2"/>
          <p:cNvSpPr>
            <a:spLocks noGrp="1"/>
          </p:cNvSpPr>
          <p:nvPr>
            <p:ph idx="1"/>
          </p:nvPr>
        </p:nvSpPr>
        <p:spPr/>
        <p:txBody>
          <a:bodyPr/>
          <a:lstStyle/>
          <a:p>
            <a:r>
              <a:rPr lang="en-US" dirty="0" smtClean="0"/>
              <a:t>no</a:t>
            </a:r>
            <a:endParaRPr lang="en-US" dirty="0"/>
          </a:p>
        </p:txBody>
      </p:sp>
      <p:pic>
        <p:nvPicPr>
          <p:cNvPr id="4" name="Picture 3"/>
          <p:cNvPicPr>
            <a:picLocks noChangeAspect="1"/>
          </p:cNvPicPr>
          <p:nvPr/>
        </p:nvPicPr>
        <p:blipFill>
          <a:blip r:embed="rId2"/>
          <a:stretch>
            <a:fillRect/>
          </a:stretch>
        </p:blipFill>
        <p:spPr>
          <a:xfrm>
            <a:off x="540809" y="4926564"/>
            <a:ext cx="2291085" cy="1287299"/>
          </a:xfrm>
          <a:prstGeom prst="rect">
            <a:avLst/>
          </a:prstGeom>
        </p:spPr>
      </p:pic>
      <p:sp>
        <p:nvSpPr>
          <p:cNvPr id="5" name="Slide Number Placeholder 4"/>
          <p:cNvSpPr>
            <a:spLocks noGrp="1"/>
          </p:cNvSpPr>
          <p:nvPr>
            <p:ph type="sldNum" sz="quarter" idx="12"/>
          </p:nvPr>
        </p:nvSpPr>
        <p:spPr/>
        <p:txBody>
          <a:bodyPr/>
          <a:lstStyle/>
          <a:p>
            <a:fld id="{F9E2C18A-025C-4D9A-AFF2-98C84463F44A}" type="slidenum">
              <a:rPr lang="en-US" smtClean="0"/>
              <a:pPr/>
              <a:t>19</a:t>
            </a:fld>
            <a:endParaRPr lang="en-US" dirty="0"/>
          </a:p>
        </p:txBody>
      </p:sp>
    </p:spTree>
    <p:extLst>
      <p:ext uri="{BB962C8B-B14F-4D97-AF65-F5344CB8AC3E}">
        <p14:creationId xmlns:p14="http://schemas.microsoft.com/office/powerpoint/2010/main" val="1929914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1000" fill="hold"/>
                                        <p:tgtEl>
                                          <p:spTgt spid="4"/>
                                        </p:tgtEl>
                                        <p:attrNameLst>
                                          <p:attrName>ppt_w</p:attrName>
                                        </p:attrNameLst>
                                      </p:cBhvr>
                                      <p:tavLst>
                                        <p:tav tm="0">
                                          <p:val>
                                            <p:fltVal val="0"/>
                                          </p:val>
                                        </p:tav>
                                        <p:tav tm="100000">
                                          <p:val>
                                            <p:strVal val="#ppt_w"/>
                                          </p:val>
                                        </p:tav>
                                      </p:tavLst>
                                    </p:anim>
                                    <p:anim calcmode="lin" valueType="num">
                                      <p:cBhvr>
                                        <p:cTn id="14" dur="1000" fill="hold"/>
                                        <p:tgtEl>
                                          <p:spTgt spid="4"/>
                                        </p:tgtEl>
                                        <p:attrNameLst>
                                          <p:attrName>ppt_h</p:attrName>
                                        </p:attrNameLst>
                                      </p:cBhvr>
                                      <p:tavLst>
                                        <p:tav tm="0">
                                          <p:val>
                                            <p:fltVal val="0"/>
                                          </p:val>
                                        </p:tav>
                                        <p:tav tm="100000">
                                          <p:val>
                                            <p:strVal val="#ppt_h"/>
                                          </p:val>
                                        </p:tav>
                                      </p:tavLst>
                                    </p:anim>
                                    <p:anim calcmode="lin" valueType="num">
                                      <p:cBhvr>
                                        <p:cTn id="15" dur="1000" fill="hold"/>
                                        <p:tgtEl>
                                          <p:spTgt spid="4"/>
                                        </p:tgtEl>
                                        <p:attrNameLst>
                                          <p:attrName>style.rotation</p:attrName>
                                        </p:attrNameLst>
                                      </p:cBhvr>
                                      <p:tavLst>
                                        <p:tav tm="0">
                                          <p:val>
                                            <p:fltVal val="90"/>
                                          </p:val>
                                        </p:tav>
                                        <p:tav tm="100000">
                                          <p:val>
                                            <p:fltVal val="0"/>
                                          </p:val>
                                        </p:tav>
                                      </p:tavLst>
                                    </p:anim>
                                    <p:animEffect transition="in" filter="fade">
                                      <p:cBhvr>
                                        <p:cTn id="16"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doctrine under which consideration is needed.</a:t>
            </a:r>
            <a:endParaRPr lang="en-US" dirty="0"/>
          </a:p>
        </p:txBody>
      </p:sp>
      <p:sp>
        <p:nvSpPr>
          <p:cNvPr id="3" name="Content Placeholder 2"/>
          <p:cNvSpPr>
            <a:spLocks noGrp="1"/>
          </p:cNvSpPr>
          <p:nvPr>
            <p:ph idx="1"/>
          </p:nvPr>
        </p:nvSpPr>
        <p:spPr/>
        <p:txBody>
          <a:bodyPr>
            <a:normAutofit/>
          </a:bodyPr>
          <a:lstStyle/>
          <a:p>
            <a:r>
              <a:rPr lang="en-US" sz="2800" dirty="0" smtClean="0"/>
              <a:t>Promissory estoppel</a:t>
            </a:r>
            <a:endParaRPr lang="en-US" sz="2800" dirty="0"/>
          </a:p>
        </p:txBody>
      </p:sp>
      <p:pic>
        <p:nvPicPr>
          <p:cNvPr id="4" name="Picture 3"/>
          <p:cNvPicPr>
            <a:picLocks noChangeAspect="1"/>
          </p:cNvPicPr>
          <p:nvPr/>
        </p:nvPicPr>
        <p:blipFill>
          <a:blip r:embed="rId2"/>
          <a:stretch>
            <a:fillRect/>
          </a:stretch>
        </p:blipFill>
        <p:spPr>
          <a:xfrm>
            <a:off x="540809" y="4926564"/>
            <a:ext cx="2291085" cy="1287299"/>
          </a:xfrm>
          <a:prstGeom prst="rect">
            <a:avLst/>
          </a:prstGeom>
        </p:spPr>
      </p:pic>
      <p:sp>
        <p:nvSpPr>
          <p:cNvPr id="5" name="Slide Number Placeholder 4"/>
          <p:cNvSpPr>
            <a:spLocks noGrp="1"/>
          </p:cNvSpPr>
          <p:nvPr>
            <p:ph type="sldNum" sz="quarter" idx="12"/>
          </p:nvPr>
        </p:nvSpPr>
        <p:spPr/>
        <p:txBody>
          <a:bodyPr/>
          <a:lstStyle/>
          <a:p>
            <a:fld id="{F9E2C18A-025C-4D9A-AFF2-98C84463F44A}" type="slidenum">
              <a:rPr lang="en-US" smtClean="0"/>
              <a:pPr/>
              <a:t>2</a:t>
            </a:fld>
            <a:endParaRPr lang="en-US" dirty="0"/>
          </a:p>
        </p:txBody>
      </p:sp>
    </p:spTree>
    <p:extLst>
      <p:ext uri="{BB962C8B-B14F-4D97-AF65-F5344CB8AC3E}">
        <p14:creationId xmlns:p14="http://schemas.microsoft.com/office/powerpoint/2010/main" val="2387905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1000" fill="hold"/>
                                        <p:tgtEl>
                                          <p:spTgt spid="4"/>
                                        </p:tgtEl>
                                        <p:attrNameLst>
                                          <p:attrName>ppt_w</p:attrName>
                                        </p:attrNameLst>
                                      </p:cBhvr>
                                      <p:tavLst>
                                        <p:tav tm="0">
                                          <p:val>
                                            <p:fltVal val="0"/>
                                          </p:val>
                                        </p:tav>
                                        <p:tav tm="100000">
                                          <p:val>
                                            <p:strVal val="#ppt_w"/>
                                          </p:val>
                                        </p:tav>
                                      </p:tavLst>
                                    </p:anim>
                                    <p:anim calcmode="lin" valueType="num">
                                      <p:cBhvr>
                                        <p:cTn id="14" dur="1000" fill="hold"/>
                                        <p:tgtEl>
                                          <p:spTgt spid="4"/>
                                        </p:tgtEl>
                                        <p:attrNameLst>
                                          <p:attrName>ppt_h</p:attrName>
                                        </p:attrNameLst>
                                      </p:cBhvr>
                                      <p:tavLst>
                                        <p:tav tm="0">
                                          <p:val>
                                            <p:fltVal val="0"/>
                                          </p:val>
                                        </p:tav>
                                        <p:tav tm="100000">
                                          <p:val>
                                            <p:strVal val="#ppt_h"/>
                                          </p:val>
                                        </p:tav>
                                      </p:tavLst>
                                    </p:anim>
                                    <p:anim calcmode="lin" valueType="num">
                                      <p:cBhvr>
                                        <p:cTn id="15" dur="1000" fill="hold"/>
                                        <p:tgtEl>
                                          <p:spTgt spid="4"/>
                                        </p:tgtEl>
                                        <p:attrNameLst>
                                          <p:attrName>style.rotation</p:attrName>
                                        </p:attrNameLst>
                                      </p:cBhvr>
                                      <p:tavLst>
                                        <p:tav tm="0">
                                          <p:val>
                                            <p:fltVal val="90"/>
                                          </p:val>
                                        </p:tav>
                                        <p:tav tm="100000">
                                          <p:val>
                                            <p:fltVal val="0"/>
                                          </p:val>
                                        </p:tav>
                                      </p:tavLst>
                                    </p:anim>
                                    <p:animEffect transition="in" filter="fade">
                                      <p:cBhvr>
                                        <p:cTn id="16"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9051" y="873275"/>
            <a:ext cx="9967136" cy="728480"/>
          </a:xfrm>
        </p:spPr>
        <p:txBody>
          <a:bodyPr>
            <a:normAutofit fontScale="90000"/>
          </a:bodyPr>
          <a:lstStyle/>
          <a:p>
            <a:r>
              <a:rPr lang="en-US" dirty="0" smtClean="0"/>
              <a:t>If one promises to do something that one is already legally bound to do, may this promise be used as consideration for a new contract?</a:t>
            </a:r>
            <a:endParaRPr lang="en-US" dirty="0"/>
          </a:p>
        </p:txBody>
      </p:sp>
      <p:sp>
        <p:nvSpPr>
          <p:cNvPr id="3" name="Content Placeholder 2"/>
          <p:cNvSpPr>
            <a:spLocks noGrp="1"/>
          </p:cNvSpPr>
          <p:nvPr>
            <p:ph idx="1"/>
          </p:nvPr>
        </p:nvSpPr>
        <p:spPr/>
        <p:txBody>
          <a:bodyPr/>
          <a:lstStyle/>
          <a:p>
            <a:r>
              <a:rPr lang="en-US" dirty="0" smtClean="0"/>
              <a:t>no</a:t>
            </a:r>
            <a:endParaRPr lang="en-US" dirty="0"/>
          </a:p>
        </p:txBody>
      </p:sp>
      <p:pic>
        <p:nvPicPr>
          <p:cNvPr id="4" name="Picture 3"/>
          <p:cNvPicPr>
            <a:picLocks noChangeAspect="1"/>
          </p:cNvPicPr>
          <p:nvPr/>
        </p:nvPicPr>
        <p:blipFill>
          <a:blip r:embed="rId2"/>
          <a:stretch>
            <a:fillRect/>
          </a:stretch>
        </p:blipFill>
        <p:spPr>
          <a:xfrm>
            <a:off x="540809" y="4926564"/>
            <a:ext cx="2291085" cy="1287299"/>
          </a:xfrm>
          <a:prstGeom prst="rect">
            <a:avLst/>
          </a:prstGeom>
        </p:spPr>
      </p:pic>
      <p:sp>
        <p:nvSpPr>
          <p:cNvPr id="5" name="Slide Number Placeholder 4"/>
          <p:cNvSpPr>
            <a:spLocks noGrp="1"/>
          </p:cNvSpPr>
          <p:nvPr>
            <p:ph type="sldNum" sz="quarter" idx="12"/>
          </p:nvPr>
        </p:nvSpPr>
        <p:spPr/>
        <p:txBody>
          <a:bodyPr/>
          <a:lstStyle/>
          <a:p>
            <a:fld id="{F9E2C18A-025C-4D9A-AFF2-98C84463F44A}" type="slidenum">
              <a:rPr lang="en-US" smtClean="0"/>
              <a:pPr/>
              <a:t>20</a:t>
            </a:fld>
            <a:endParaRPr lang="en-US" dirty="0"/>
          </a:p>
        </p:txBody>
      </p:sp>
    </p:spTree>
    <p:extLst>
      <p:ext uri="{BB962C8B-B14F-4D97-AF65-F5344CB8AC3E}">
        <p14:creationId xmlns:p14="http://schemas.microsoft.com/office/powerpoint/2010/main" val="1552291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1000" fill="hold"/>
                                        <p:tgtEl>
                                          <p:spTgt spid="4"/>
                                        </p:tgtEl>
                                        <p:attrNameLst>
                                          <p:attrName>ppt_w</p:attrName>
                                        </p:attrNameLst>
                                      </p:cBhvr>
                                      <p:tavLst>
                                        <p:tav tm="0">
                                          <p:val>
                                            <p:fltVal val="0"/>
                                          </p:val>
                                        </p:tav>
                                        <p:tav tm="100000">
                                          <p:val>
                                            <p:strVal val="#ppt_w"/>
                                          </p:val>
                                        </p:tav>
                                      </p:tavLst>
                                    </p:anim>
                                    <p:anim calcmode="lin" valueType="num">
                                      <p:cBhvr>
                                        <p:cTn id="14" dur="1000" fill="hold"/>
                                        <p:tgtEl>
                                          <p:spTgt spid="4"/>
                                        </p:tgtEl>
                                        <p:attrNameLst>
                                          <p:attrName>ppt_h</p:attrName>
                                        </p:attrNameLst>
                                      </p:cBhvr>
                                      <p:tavLst>
                                        <p:tav tm="0">
                                          <p:val>
                                            <p:fltVal val="0"/>
                                          </p:val>
                                        </p:tav>
                                        <p:tav tm="100000">
                                          <p:val>
                                            <p:strVal val="#ppt_h"/>
                                          </p:val>
                                        </p:tav>
                                      </p:tavLst>
                                    </p:anim>
                                    <p:anim calcmode="lin" valueType="num">
                                      <p:cBhvr>
                                        <p:cTn id="15" dur="1000" fill="hold"/>
                                        <p:tgtEl>
                                          <p:spTgt spid="4"/>
                                        </p:tgtEl>
                                        <p:attrNameLst>
                                          <p:attrName>style.rotation</p:attrName>
                                        </p:attrNameLst>
                                      </p:cBhvr>
                                      <p:tavLst>
                                        <p:tav tm="0">
                                          <p:val>
                                            <p:fltVal val="90"/>
                                          </p:val>
                                        </p:tav>
                                        <p:tav tm="100000">
                                          <p:val>
                                            <p:fltVal val="0"/>
                                          </p:val>
                                        </p:tav>
                                      </p:tavLst>
                                    </p:anim>
                                    <p:animEffect transition="in" filter="fade">
                                      <p:cBhvr>
                                        <p:cTn id="16"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Does the court usually look into the adequacy or fairness of consideration</a:t>
            </a:r>
            <a:endParaRPr lang="en-US" dirty="0"/>
          </a:p>
        </p:txBody>
      </p:sp>
      <p:sp>
        <p:nvSpPr>
          <p:cNvPr id="3" name="Content Placeholder 2"/>
          <p:cNvSpPr>
            <a:spLocks noGrp="1"/>
          </p:cNvSpPr>
          <p:nvPr>
            <p:ph idx="1"/>
          </p:nvPr>
        </p:nvSpPr>
        <p:spPr/>
        <p:txBody>
          <a:bodyPr/>
          <a:lstStyle/>
          <a:p>
            <a:r>
              <a:rPr lang="en-US" dirty="0" smtClean="0"/>
              <a:t>no</a:t>
            </a:r>
            <a:endParaRPr lang="en-US" dirty="0"/>
          </a:p>
        </p:txBody>
      </p:sp>
      <p:pic>
        <p:nvPicPr>
          <p:cNvPr id="4" name="Picture 3"/>
          <p:cNvPicPr>
            <a:picLocks noChangeAspect="1"/>
          </p:cNvPicPr>
          <p:nvPr/>
        </p:nvPicPr>
        <p:blipFill>
          <a:blip r:embed="rId2"/>
          <a:stretch>
            <a:fillRect/>
          </a:stretch>
        </p:blipFill>
        <p:spPr>
          <a:xfrm>
            <a:off x="540809" y="4926564"/>
            <a:ext cx="2291085" cy="1287299"/>
          </a:xfrm>
          <a:prstGeom prst="rect">
            <a:avLst/>
          </a:prstGeom>
        </p:spPr>
      </p:pic>
      <p:sp>
        <p:nvSpPr>
          <p:cNvPr id="5" name="Slide Number Placeholder 4"/>
          <p:cNvSpPr>
            <a:spLocks noGrp="1"/>
          </p:cNvSpPr>
          <p:nvPr>
            <p:ph type="sldNum" sz="quarter" idx="12"/>
          </p:nvPr>
        </p:nvSpPr>
        <p:spPr/>
        <p:txBody>
          <a:bodyPr/>
          <a:lstStyle/>
          <a:p>
            <a:fld id="{F9E2C18A-025C-4D9A-AFF2-98C84463F44A}" type="slidenum">
              <a:rPr lang="en-US" smtClean="0"/>
              <a:pPr/>
              <a:t>21</a:t>
            </a:fld>
            <a:endParaRPr lang="en-US" dirty="0"/>
          </a:p>
        </p:txBody>
      </p:sp>
    </p:spTree>
    <p:extLst>
      <p:ext uri="{BB962C8B-B14F-4D97-AF65-F5344CB8AC3E}">
        <p14:creationId xmlns:p14="http://schemas.microsoft.com/office/powerpoint/2010/main" val="2593270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1000" fill="hold"/>
                                        <p:tgtEl>
                                          <p:spTgt spid="4"/>
                                        </p:tgtEl>
                                        <p:attrNameLst>
                                          <p:attrName>ppt_w</p:attrName>
                                        </p:attrNameLst>
                                      </p:cBhvr>
                                      <p:tavLst>
                                        <p:tav tm="0">
                                          <p:val>
                                            <p:fltVal val="0"/>
                                          </p:val>
                                        </p:tav>
                                        <p:tav tm="100000">
                                          <p:val>
                                            <p:strVal val="#ppt_w"/>
                                          </p:val>
                                        </p:tav>
                                      </p:tavLst>
                                    </p:anim>
                                    <p:anim calcmode="lin" valueType="num">
                                      <p:cBhvr>
                                        <p:cTn id="14" dur="1000" fill="hold"/>
                                        <p:tgtEl>
                                          <p:spTgt spid="4"/>
                                        </p:tgtEl>
                                        <p:attrNameLst>
                                          <p:attrName>ppt_h</p:attrName>
                                        </p:attrNameLst>
                                      </p:cBhvr>
                                      <p:tavLst>
                                        <p:tav tm="0">
                                          <p:val>
                                            <p:fltVal val="0"/>
                                          </p:val>
                                        </p:tav>
                                        <p:tav tm="100000">
                                          <p:val>
                                            <p:strVal val="#ppt_h"/>
                                          </p:val>
                                        </p:tav>
                                      </p:tavLst>
                                    </p:anim>
                                    <p:anim calcmode="lin" valueType="num">
                                      <p:cBhvr>
                                        <p:cTn id="15" dur="1000" fill="hold"/>
                                        <p:tgtEl>
                                          <p:spTgt spid="4"/>
                                        </p:tgtEl>
                                        <p:attrNameLst>
                                          <p:attrName>style.rotation</p:attrName>
                                        </p:attrNameLst>
                                      </p:cBhvr>
                                      <p:tavLst>
                                        <p:tav tm="0">
                                          <p:val>
                                            <p:fltVal val="90"/>
                                          </p:val>
                                        </p:tav>
                                        <p:tav tm="100000">
                                          <p:val>
                                            <p:fltVal val="0"/>
                                          </p:val>
                                        </p:tav>
                                      </p:tavLst>
                                    </p:anim>
                                    <p:animEffect transition="in" filter="fade">
                                      <p:cBhvr>
                                        <p:cTn id="16"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873275"/>
            <a:ext cx="9509936" cy="728480"/>
          </a:xfrm>
        </p:spPr>
        <p:txBody>
          <a:bodyPr>
            <a:normAutofit fontScale="90000"/>
          </a:bodyPr>
          <a:lstStyle/>
          <a:p>
            <a:r>
              <a:rPr lang="en-US" dirty="0" smtClean="0"/>
              <a:t>If one promises to do something that one is already legally bound to do, may this promise be used as consideration for a new contract?</a:t>
            </a:r>
            <a:endParaRPr lang="en-US" dirty="0"/>
          </a:p>
        </p:txBody>
      </p:sp>
      <p:sp>
        <p:nvSpPr>
          <p:cNvPr id="3" name="Content Placeholder 2"/>
          <p:cNvSpPr>
            <a:spLocks noGrp="1"/>
          </p:cNvSpPr>
          <p:nvPr>
            <p:ph idx="1"/>
          </p:nvPr>
        </p:nvSpPr>
        <p:spPr/>
        <p:txBody>
          <a:bodyPr/>
          <a:lstStyle/>
          <a:p>
            <a:r>
              <a:rPr lang="en-US" dirty="0" smtClean="0"/>
              <a:t>no</a:t>
            </a:r>
            <a:endParaRPr lang="en-US" dirty="0"/>
          </a:p>
        </p:txBody>
      </p:sp>
      <p:pic>
        <p:nvPicPr>
          <p:cNvPr id="4" name="Picture 3"/>
          <p:cNvPicPr>
            <a:picLocks noChangeAspect="1"/>
          </p:cNvPicPr>
          <p:nvPr/>
        </p:nvPicPr>
        <p:blipFill>
          <a:blip r:embed="rId2"/>
          <a:stretch>
            <a:fillRect/>
          </a:stretch>
        </p:blipFill>
        <p:spPr>
          <a:xfrm>
            <a:off x="540809" y="4926564"/>
            <a:ext cx="2291085" cy="1287299"/>
          </a:xfrm>
          <a:prstGeom prst="rect">
            <a:avLst/>
          </a:prstGeom>
        </p:spPr>
      </p:pic>
      <p:sp>
        <p:nvSpPr>
          <p:cNvPr id="5" name="Slide Number Placeholder 4"/>
          <p:cNvSpPr>
            <a:spLocks noGrp="1"/>
          </p:cNvSpPr>
          <p:nvPr>
            <p:ph type="sldNum" sz="quarter" idx="12"/>
          </p:nvPr>
        </p:nvSpPr>
        <p:spPr/>
        <p:txBody>
          <a:bodyPr/>
          <a:lstStyle/>
          <a:p>
            <a:fld id="{F9E2C18A-025C-4D9A-AFF2-98C84463F44A}" type="slidenum">
              <a:rPr lang="en-US" smtClean="0"/>
              <a:pPr/>
              <a:t>22</a:t>
            </a:fld>
            <a:endParaRPr lang="en-US" dirty="0"/>
          </a:p>
        </p:txBody>
      </p:sp>
    </p:spTree>
    <p:extLst>
      <p:ext uri="{BB962C8B-B14F-4D97-AF65-F5344CB8AC3E}">
        <p14:creationId xmlns:p14="http://schemas.microsoft.com/office/powerpoint/2010/main" val="9546560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1000" fill="hold"/>
                                        <p:tgtEl>
                                          <p:spTgt spid="4"/>
                                        </p:tgtEl>
                                        <p:attrNameLst>
                                          <p:attrName>ppt_w</p:attrName>
                                        </p:attrNameLst>
                                      </p:cBhvr>
                                      <p:tavLst>
                                        <p:tav tm="0">
                                          <p:val>
                                            <p:fltVal val="0"/>
                                          </p:val>
                                        </p:tav>
                                        <p:tav tm="100000">
                                          <p:val>
                                            <p:strVal val="#ppt_w"/>
                                          </p:val>
                                        </p:tav>
                                      </p:tavLst>
                                    </p:anim>
                                    <p:anim calcmode="lin" valueType="num">
                                      <p:cBhvr>
                                        <p:cTn id="14" dur="1000" fill="hold"/>
                                        <p:tgtEl>
                                          <p:spTgt spid="4"/>
                                        </p:tgtEl>
                                        <p:attrNameLst>
                                          <p:attrName>ppt_h</p:attrName>
                                        </p:attrNameLst>
                                      </p:cBhvr>
                                      <p:tavLst>
                                        <p:tav tm="0">
                                          <p:val>
                                            <p:fltVal val="0"/>
                                          </p:val>
                                        </p:tav>
                                        <p:tav tm="100000">
                                          <p:val>
                                            <p:strVal val="#ppt_h"/>
                                          </p:val>
                                        </p:tav>
                                      </p:tavLst>
                                    </p:anim>
                                    <p:anim calcmode="lin" valueType="num">
                                      <p:cBhvr>
                                        <p:cTn id="15" dur="1000" fill="hold"/>
                                        <p:tgtEl>
                                          <p:spTgt spid="4"/>
                                        </p:tgtEl>
                                        <p:attrNameLst>
                                          <p:attrName>style.rotation</p:attrName>
                                        </p:attrNameLst>
                                      </p:cBhvr>
                                      <p:tavLst>
                                        <p:tav tm="0">
                                          <p:val>
                                            <p:fltVal val="90"/>
                                          </p:val>
                                        </p:tav>
                                        <p:tav tm="100000">
                                          <p:val>
                                            <p:fltVal val="0"/>
                                          </p:val>
                                        </p:tav>
                                      </p:tavLst>
                                    </p:anim>
                                    <p:animEffect transition="in" filter="fade">
                                      <p:cBhvr>
                                        <p:cTn id="16"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53143" y="1969104"/>
            <a:ext cx="10524931" cy="2677648"/>
          </a:xfrm>
        </p:spPr>
        <p:txBody>
          <a:bodyPr>
            <a:noAutofit/>
          </a:bodyPr>
          <a:lstStyle/>
          <a:p>
            <a:r>
              <a:rPr lang="en-US" sz="3600" dirty="0" smtClean="0"/>
              <a:t>Darla Carlton promised to donate $2 million to </a:t>
            </a:r>
            <a:r>
              <a:rPr lang="en-US" sz="3600" dirty="0" err="1" smtClean="0"/>
              <a:t>Rayfield</a:t>
            </a:r>
            <a:r>
              <a:rPr lang="en-US" sz="3600" dirty="0" smtClean="0"/>
              <a:t> Community College if it would build a new humanities center.  The college built the new center, but then Carlton refused to give the money, claiming she received no benefit fro her promise.  Can the college collect the money?</a:t>
            </a:r>
            <a:endParaRPr lang="en-US" sz="3600" dirty="0"/>
          </a:p>
        </p:txBody>
      </p:sp>
      <p:sp>
        <p:nvSpPr>
          <p:cNvPr id="5" name="Subtitle 4"/>
          <p:cNvSpPr>
            <a:spLocks noGrp="1"/>
          </p:cNvSpPr>
          <p:nvPr>
            <p:ph type="subTitle" idx="1"/>
          </p:nvPr>
        </p:nvSpPr>
        <p:spPr/>
        <p:txBody>
          <a:bodyPr>
            <a:noAutofit/>
          </a:bodyPr>
          <a:lstStyle/>
          <a:p>
            <a:pPr algn="l"/>
            <a:r>
              <a:rPr lang="en-US" sz="2800" dirty="0" smtClean="0"/>
              <a:t>Yes</a:t>
            </a:r>
          </a:p>
          <a:p>
            <a:pPr algn="l"/>
            <a:r>
              <a:rPr lang="en-US" sz="2800" dirty="0" smtClean="0"/>
              <a:t>Promissory estoppel</a:t>
            </a:r>
          </a:p>
          <a:p>
            <a:pPr algn="l"/>
            <a:r>
              <a:rPr lang="en-US" sz="2800" dirty="0" smtClean="0"/>
              <a:t>Promise of 2 million</a:t>
            </a:r>
            <a:endParaRPr lang="en-US" sz="2800" dirty="0"/>
          </a:p>
        </p:txBody>
      </p:sp>
      <p:pic>
        <p:nvPicPr>
          <p:cNvPr id="6" name="Picture 5"/>
          <p:cNvPicPr>
            <a:picLocks noChangeAspect="1"/>
          </p:cNvPicPr>
          <p:nvPr/>
        </p:nvPicPr>
        <p:blipFill>
          <a:blip r:embed="rId2"/>
          <a:stretch>
            <a:fillRect/>
          </a:stretch>
        </p:blipFill>
        <p:spPr>
          <a:xfrm>
            <a:off x="7874670" y="4646752"/>
            <a:ext cx="2291085" cy="1287299"/>
          </a:xfrm>
          <a:prstGeom prst="rect">
            <a:avLst/>
          </a:prstGeom>
        </p:spPr>
      </p:pic>
      <p:sp>
        <p:nvSpPr>
          <p:cNvPr id="7" name="Slide Number Placeholder 6"/>
          <p:cNvSpPr>
            <a:spLocks noGrp="1"/>
          </p:cNvSpPr>
          <p:nvPr>
            <p:ph type="sldNum" sz="quarter" idx="12"/>
          </p:nvPr>
        </p:nvSpPr>
        <p:spPr/>
        <p:txBody>
          <a:bodyPr/>
          <a:lstStyle/>
          <a:p>
            <a:fld id="{F9E2C18A-025C-4D9A-AFF2-98C84463F44A}" type="slidenum">
              <a:rPr lang="en-US" smtClean="0"/>
              <a:t>23</a:t>
            </a:fld>
            <a:endParaRPr lang="en-US"/>
          </a:p>
        </p:txBody>
      </p:sp>
    </p:spTree>
    <p:extLst>
      <p:ext uri="{BB962C8B-B14F-4D97-AF65-F5344CB8AC3E}">
        <p14:creationId xmlns:p14="http://schemas.microsoft.com/office/powerpoint/2010/main" val="452530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p:cTn id="25" dur="1000" fill="hold"/>
                                        <p:tgtEl>
                                          <p:spTgt spid="6"/>
                                        </p:tgtEl>
                                        <p:attrNameLst>
                                          <p:attrName>ppt_w</p:attrName>
                                        </p:attrNameLst>
                                      </p:cBhvr>
                                      <p:tavLst>
                                        <p:tav tm="0">
                                          <p:val>
                                            <p:fltVal val="0"/>
                                          </p:val>
                                        </p:tav>
                                        <p:tav tm="100000">
                                          <p:val>
                                            <p:strVal val="#ppt_w"/>
                                          </p:val>
                                        </p:tav>
                                      </p:tavLst>
                                    </p:anim>
                                    <p:anim calcmode="lin" valueType="num">
                                      <p:cBhvr>
                                        <p:cTn id="26" dur="1000" fill="hold"/>
                                        <p:tgtEl>
                                          <p:spTgt spid="6"/>
                                        </p:tgtEl>
                                        <p:attrNameLst>
                                          <p:attrName>ppt_h</p:attrName>
                                        </p:attrNameLst>
                                      </p:cBhvr>
                                      <p:tavLst>
                                        <p:tav tm="0">
                                          <p:val>
                                            <p:fltVal val="0"/>
                                          </p:val>
                                        </p:tav>
                                        <p:tav tm="100000">
                                          <p:val>
                                            <p:strVal val="#ppt_h"/>
                                          </p:val>
                                        </p:tav>
                                      </p:tavLst>
                                    </p:anim>
                                    <p:anim calcmode="lin" valueType="num">
                                      <p:cBhvr>
                                        <p:cTn id="27" dur="1000" fill="hold"/>
                                        <p:tgtEl>
                                          <p:spTgt spid="6"/>
                                        </p:tgtEl>
                                        <p:attrNameLst>
                                          <p:attrName>style.rotation</p:attrName>
                                        </p:attrNameLst>
                                      </p:cBhvr>
                                      <p:tavLst>
                                        <p:tav tm="0">
                                          <p:val>
                                            <p:fltVal val="90"/>
                                          </p:val>
                                        </p:tav>
                                        <p:tav tm="100000">
                                          <p:val>
                                            <p:fltVal val="0"/>
                                          </p:val>
                                        </p:tav>
                                      </p:tavLst>
                                    </p:anim>
                                    <p:animEffect transition="in" filter="fade">
                                      <p:cBhvr>
                                        <p:cTn id="28"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154954" y="2099733"/>
            <a:ext cx="10452327" cy="2677648"/>
          </a:xfrm>
        </p:spPr>
        <p:txBody>
          <a:bodyPr>
            <a:noAutofit/>
          </a:bodyPr>
          <a:lstStyle/>
          <a:p>
            <a:r>
              <a:rPr lang="en-US" sz="3600" dirty="0" smtClean="0"/>
              <a:t>After Tom </a:t>
            </a:r>
            <a:r>
              <a:rPr lang="en-US" sz="3600" dirty="0" err="1" smtClean="0"/>
              <a:t>Babbit</a:t>
            </a:r>
            <a:r>
              <a:rPr lang="en-US" sz="3600" dirty="0" smtClean="0"/>
              <a:t> inspected Tom Kennedy’s microwave, he offered to buy it for $250.  Kennedy accepted the offer.  Later </a:t>
            </a:r>
            <a:r>
              <a:rPr lang="en-US" sz="3600" dirty="0" err="1" smtClean="0"/>
              <a:t>Babbit</a:t>
            </a:r>
            <a:r>
              <a:rPr lang="en-US" sz="3600" dirty="0" smtClean="0"/>
              <a:t> refused perform his promise when he discovered the microwave was worth only $100, claiming inadequacy of consideration.  Must </a:t>
            </a:r>
            <a:r>
              <a:rPr lang="en-US" sz="3600" dirty="0" err="1" smtClean="0"/>
              <a:t>Babbit</a:t>
            </a:r>
            <a:r>
              <a:rPr lang="en-US" sz="3600" dirty="0" smtClean="0"/>
              <a:t> pay the price he bargained for?</a:t>
            </a:r>
            <a:endParaRPr lang="en-US" sz="3600" dirty="0"/>
          </a:p>
        </p:txBody>
      </p:sp>
      <p:sp>
        <p:nvSpPr>
          <p:cNvPr id="5" name="Subtitle 4"/>
          <p:cNvSpPr>
            <a:spLocks noGrp="1"/>
          </p:cNvSpPr>
          <p:nvPr>
            <p:ph type="subTitle" idx="1"/>
          </p:nvPr>
        </p:nvSpPr>
        <p:spPr/>
        <p:txBody>
          <a:bodyPr>
            <a:noAutofit/>
          </a:bodyPr>
          <a:lstStyle/>
          <a:p>
            <a:r>
              <a:rPr lang="en-US" sz="2800" dirty="0" smtClean="0"/>
              <a:t>Yes</a:t>
            </a:r>
          </a:p>
          <a:p>
            <a:r>
              <a:rPr lang="en-US" sz="2800" dirty="0" smtClean="0"/>
              <a:t>No evidence of </a:t>
            </a:r>
            <a:r>
              <a:rPr lang="en-US" sz="2800" dirty="0" err="1" smtClean="0"/>
              <a:t>unconscionablity</a:t>
            </a:r>
            <a:endParaRPr lang="en-US" sz="2800" dirty="0" smtClean="0"/>
          </a:p>
          <a:p>
            <a:r>
              <a:rPr lang="en-US" sz="2800" dirty="0" smtClean="0"/>
              <a:t>or fraud</a:t>
            </a:r>
            <a:endParaRPr lang="en-US" sz="2800" dirty="0"/>
          </a:p>
        </p:txBody>
      </p:sp>
      <p:pic>
        <p:nvPicPr>
          <p:cNvPr id="6" name="Picture 5"/>
          <p:cNvPicPr>
            <a:picLocks noChangeAspect="1"/>
          </p:cNvPicPr>
          <p:nvPr/>
        </p:nvPicPr>
        <p:blipFill>
          <a:blip r:embed="rId2"/>
          <a:stretch>
            <a:fillRect/>
          </a:stretch>
        </p:blipFill>
        <p:spPr>
          <a:xfrm>
            <a:off x="8229234" y="4898679"/>
            <a:ext cx="2291085" cy="1287299"/>
          </a:xfrm>
          <a:prstGeom prst="rect">
            <a:avLst/>
          </a:prstGeom>
        </p:spPr>
      </p:pic>
      <p:sp>
        <p:nvSpPr>
          <p:cNvPr id="7" name="Slide Number Placeholder 6"/>
          <p:cNvSpPr>
            <a:spLocks noGrp="1"/>
          </p:cNvSpPr>
          <p:nvPr>
            <p:ph type="sldNum" sz="quarter" idx="12"/>
          </p:nvPr>
        </p:nvSpPr>
        <p:spPr/>
        <p:txBody>
          <a:bodyPr/>
          <a:lstStyle/>
          <a:p>
            <a:fld id="{F9E2C18A-025C-4D9A-AFF2-98C84463F44A}" type="slidenum">
              <a:rPr lang="en-US" smtClean="0"/>
              <a:t>24</a:t>
            </a:fld>
            <a:endParaRPr lang="en-US"/>
          </a:p>
        </p:txBody>
      </p:sp>
    </p:spTree>
    <p:extLst>
      <p:ext uri="{BB962C8B-B14F-4D97-AF65-F5344CB8AC3E}">
        <p14:creationId xmlns:p14="http://schemas.microsoft.com/office/powerpoint/2010/main" val="1237734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p:cTn id="25" dur="1000" fill="hold"/>
                                        <p:tgtEl>
                                          <p:spTgt spid="6"/>
                                        </p:tgtEl>
                                        <p:attrNameLst>
                                          <p:attrName>ppt_w</p:attrName>
                                        </p:attrNameLst>
                                      </p:cBhvr>
                                      <p:tavLst>
                                        <p:tav tm="0">
                                          <p:val>
                                            <p:fltVal val="0"/>
                                          </p:val>
                                        </p:tav>
                                        <p:tav tm="100000">
                                          <p:val>
                                            <p:strVal val="#ppt_w"/>
                                          </p:val>
                                        </p:tav>
                                      </p:tavLst>
                                    </p:anim>
                                    <p:anim calcmode="lin" valueType="num">
                                      <p:cBhvr>
                                        <p:cTn id="26" dur="1000" fill="hold"/>
                                        <p:tgtEl>
                                          <p:spTgt spid="6"/>
                                        </p:tgtEl>
                                        <p:attrNameLst>
                                          <p:attrName>ppt_h</p:attrName>
                                        </p:attrNameLst>
                                      </p:cBhvr>
                                      <p:tavLst>
                                        <p:tav tm="0">
                                          <p:val>
                                            <p:fltVal val="0"/>
                                          </p:val>
                                        </p:tav>
                                        <p:tav tm="100000">
                                          <p:val>
                                            <p:strVal val="#ppt_h"/>
                                          </p:val>
                                        </p:tav>
                                      </p:tavLst>
                                    </p:anim>
                                    <p:anim calcmode="lin" valueType="num">
                                      <p:cBhvr>
                                        <p:cTn id="27" dur="1000" fill="hold"/>
                                        <p:tgtEl>
                                          <p:spTgt spid="6"/>
                                        </p:tgtEl>
                                        <p:attrNameLst>
                                          <p:attrName>style.rotation</p:attrName>
                                        </p:attrNameLst>
                                      </p:cBhvr>
                                      <p:tavLst>
                                        <p:tav tm="0">
                                          <p:val>
                                            <p:fltVal val="90"/>
                                          </p:val>
                                        </p:tav>
                                        <p:tav tm="100000">
                                          <p:val>
                                            <p:fltVal val="0"/>
                                          </p:val>
                                        </p:tav>
                                      </p:tavLst>
                                    </p:anim>
                                    <p:animEffect transition="in" filter="fade">
                                      <p:cBhvr>
                                        <p:cTn id="28"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513184" y="2288690"/>
            <a:ext cx="11364686" cy="2387600"/>
          </a:xfrm>
        </p:spPr>
        <p:txBody>
          <a:bodyPr>
            <a:noAutofit/>
          </a:bodyPr>
          <a:lstStyle/>
          <a:p>
            <a:r>
              <a:rPr lang="en-US" sz="3200" dirty="0" smtClean="0"/>
              <a:t>Kim Oakes employed Mark Arkin to work for her for one year at a salary of $2,400/month.  Arkin worked three months and then threatened to quit unless he were promised a $4000 bonus to finish the job.  Oakes promised to give Arkin the bonus.  Arkin stayed on the job, but at the end of the year Oakes refused to give Arkin the bonus.  Can Arkin collect the $4,000 bonus?</a:t>
            </a:r>
            <a:endParaRPr lang="en-US" sz="3200" dirty="0"/>
          </a:p>
        </p:txBody>
      </p:sp>
      <p:sp>
        <p:nvSpPr>
          <p:cNvPr id="5" name="Subtitle 4"/>
          <p:cNvSpPr>
            <a:spLocks noGrp="1"/>
          </p:cNvSpPr>
          <p:nvPr>
            <p:ph type="subTitle" idx="1"/>
          </p:nvPr>
        </p:nvSpPr>
        <p:spPr>
          <a:xfrm>
            <a:off x="1145625" y="4676290"/>
            <a:ext cx="8825658" cy="861420"/>
          </a:xfrm>
        </p:spPr>
        <p:txBody>
          <a:bodyPr>
            <a:noAutofit/>
          </a:bodyPr>
          <a:lstStyle/>
          <a:p>
            <a:r>
              <a:rPr lang="en-US" sz="3200" dirty="0" smtClean="0"/>
              <a:t>No</a:t>
            </a:r>
          </a:p>
          <a:p>
            <a:r>
              <a:rPr lang="en-US" sz="3200" dirty="0" smtClean="0"/>
              <a:t>He already has the legal duty.  Cannot promise again.</a:t>
            </a:r>
            <a:endParaRPr lang="en-US" sz="3200" dirty="0"/>
          </a:p>
        </p:txBody>
      </p:sp>
      <p:pic>
        <p:nvPicPr>
          <p:cNvPr id="6" name="Picture 5"/>
          <p:cNvPicPr>
            <a:picLocks noChangeAspect="1"/>
          </p:cNvPicPr>
          <p:nvPr/>
        </p:nvPicPr>
        <p:blipFill>
          <a:blip r:embed="rId2"/>
          <a:stretch>
            <a:fillRect/>
          </a:stretch>
        </p:blipFill>
        <p:spPr>
          <a:xfrm>
            <a:off x="10032152" y="4712940"/>
            <a:ext cx="1181407" cy="663801"/>
          </a:xfrm>
          <a:prstGeom prst="rect">
            <a:avLst/>
          </a:prstGeom>
        </p:spPr>
      </p:pic>
      <p:sp>
        <p:nvSpPr>
          <p:cNvPr id="7" name="Slide Number Placeholder 6"/>
          <p:cNvSpPr>
            <a:spLocks noGrp="1"/>
          </p:cNvSpPr>
          <p:nvPr>
            <p:ph type="sldNum" sz="quarter" idx="12"/>
          </p:nvPr>
        </p:nvSpPr>
        <p:spPr/>
        <p:txBody>
          <a:bodyPr/>
          <a:lstStyle/>
          <a:p>
            <a:fld id="{F9E2C18A-025C-4D9A-AFF2-98C84463F44A}" type="slidenum">
              <a:rPr lang="en-US" smtClean="0"/>
              <a:t>25</a:t>
            </a:fld>
            <a:endParaRPr lang="en-US"/>
          </a:p>
        </p:txBody>
      </p:sp>
    </p:spTree>
    <p:extLst>
      <p:ext uri="{BB962C8B-B14F-4D97-AF65-F5344CB8AC3E}">
        <p14:creationId xmlns:p14="http://schemas.microsoft.com/office/powerpoint/2010/main" val="1695912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31" presetClass="entr" presetSubtype="0"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p:cTn id="19" dur="1000" fill="hold"/>
                                        <p:tgtEl>
                                          <p:spTgt spid="6"/>
                                        </p:tgtEl>
                                        <p:attrNameLst>
                                          <p:attrName>ppt_w</p:attrName>
                                        </p:attrNameLst>
                                      </p:cBhvr>
                                      <p:tavLst>
                                        <p:tav tm="0">
                                          <p:val>
                                            <p:fltVal val="0"/>
                                          </p:val>
                                        </p:tav>
                                        <p:tav tm="100000">
                                          <p:val>
                                            <p:strVal val="#ppt_w"/>
                                          </p:val>
                                        </p:tav>
                                      </p:tavLst>
                                    </p:anim>
                                    <p:anim calcmode="lin" valueType="num">
                                      <p:cBhvr>
                                        <p:cTn id="20" dur="1000" fill="hold"/>
                                        <p:tgtEl>
                                          <p:spTgt spid="6"/>
                                        </p:tgtEl>
                                        <p:attrNameLst>
                                          <p:attrName>ppt_h</p:attrName>
                                        </p:attrNameLst>
                                      </p:cBhvr>
                                      <p:tavLst>
                                        <p:tav tm="0">
                                          <p:val>
                                            <p:fltVal val="0"/>
                                          </p:val>
                                        </p:tav>
                                        <p:tav tm="100000">
                                          <p:val>
                                            <p:strVal val="#ppt_h"/>
                                          </p:val>
                                        </p:tav>
                                      </p:tavLst>
                                    </p:anim>
                                    <p:anim calcmode="lin" valueType="num">
                                      <p:cBhvr>
                                        <p:cTn id="21" dur="1000" fill="hold"/>
                                        <p:tgtEl>
                                          <p:spTgt spid="6"/>
                                        </p:tgtEl>
                                        <p:attrNameLst>
                                          <p:attrName>style.rotation</p:attrName>
                                        </p:attrNameLst>
                                      </p:cBhvr>
                                      <p:tavLst>
                                        <p:tav tm="0">
                                          <p:val>
                                            <p:fltVal val="90"/>
                                          </p:val>
                                        </p:tav>
                                        <p:tav tm="100000">
                                          <p:val>
                                            <p:fltVal val="0"/>
                                          </p:val>
                                        </p:tav>
                                      </p:tavLst>
                                    </p:anim>
                                    <p:animEffect transition="in" filter="fade">
                                      <p:cBhvr>
                                        <p:cTn id="22"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fontScale="90000"/>
          </a:bodyPr>
          <a:lstStyle/>
          <a:p>
            <a:r>
              <a:rPr lang="en-US" dirty="0" smtClean="0"/>
              <a:t>Barb Buchanan promised to sell, and Bill Wicker agreed to buy a custom made skateboard for $60.  Is this contract binding?</a:t>
            </a:r>
            <a:endParaRPr lang="en-US" dirty="0"/>
          </a:p>
        </p:txBody>
      </p:sp>
      <p:sp>
        <p:nvSpPr>
          <p:cNvPr id="5" name="Subtitle 4"/>
          <p:cNvSpPr>
            <a:spLocks noGrp="1"/>
          </p:cNvSpPr>
          <p:nvPr>
            <p:ph type="subTitle" idx="1"/>
          </p:nvPr>
        </p:nvSpPr>
        <p:spPr/>
        <p:txBody>
          <a:bodyPr>
            <a:noAutofit/>
          </a:bodyPr>
          <a:lstStyle/>
          <a:p>
            <a:r>
              <a:rPr lang="en-US" sz="2800" dirty="0" smtClean="0"/>
              <a:t>Yes</a:t>
            </a:r>
            <a:endParaRPr lang="en-US" sz="1600" dirty="0" smtClean="0"/>
          </a:p>
          <a:p>
            <a:r>
              <a:rPr lang="en-US" sz="2800" dirty="0" smtClean="0"/>
              <a:t>Neither can promise if already promised to do it in the past.</a:t>
            </a:r>
            <a:endParaRPr lang="en-US" sz="2800" dirty="0"/>
          </a:p>
        </p:txBody>
      </p:sp>
      <p:pic>
        <p:nvPicPr>
          <p:cNvPr id="6" name="Picture 5"/>
          <p:cNvPicPr>
            <a:picLocks noChangeAspect="1"/>
          </p:cNvPicPr>
          <p:nvPr/>
        </p:nvPicPr>
        <p:blipFill>
          <a:blip r:embed="rId2"/>
          <a:stretch>
            <a:fillRect/>
          </a:stretch>
        </p:blipFill>
        <p:spPr>
          <a:xfrm>
            <a:off x="9227609" y="3920791"/>
            <a:ext cx="2291085" cy="1287299"/>
          </a:xfrm>
          <a:prstGeom prst="rect">
            <a:avLst/>
          </a:prstGeom>
        </p:spPr>
      </p:pic>
      <p:sp>
        <p:nvSpPr>
          <p:cNvPr id="7" name="Slide Number Placeholder 6"/>
          <p:cNvSpPr>
            <a:spLocks noGrp="1"/>
          </p:cNvSpPr>
          <p:nvPr>
            <p:ph type="sldNum" sz="quarter" idx="12"/>
          </p:nvPr>
        </p:nvSpPr>
        <p:spPr/>
        <p:txBody>
          <a:bodyPr/>
          <a:lstStyle/>
          <a:p>
            <a:fld id="{F9E2C18A-025C-4D9A-AFF2-98C84463F44A}" type="slidenum">
              <a:rPr lang="en-US" smtClean="0"/>
              <a:t>26</a:t>
            </a:fld>
            <a:endParaRPr lang="en-US"/>
          </a:p>
        </p:txBody>
      </p:sp>
    </p:spTree>
    <p:extLst>
      <p:ext uri="{BB962C8B-B14F-4D97-AF65-F5344CB8AC3E}">
        <p14:creationId xmlns:p14="http://schemas.microsoft.com/office/powerpoint/2010/main" val="258906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31" presetClass="entr" presetSubtype="0"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p:cTn id="19" dur="1000" fill="hold"/>
                                        <p:tgtEl>
                                          <p:spTgt spid="6"/>
                                        </p:tgtEl>
                                        <p:attrNameLst>
                                          <p:attrName>ppt_w</p:attrName>
                                        </p:attrNameLst>
                                      </p:cBhvr>
                                      <p:tavLst>
                                        <p:tav tm="0">
                                          <p:val>
                                            <p:fltVal val="0"/>
                                          </p:val>
                                        </p:tav>
                                        <p:tav tm="100000">
                                          <p:val>
                                            <p:strVal val="#ppt_w"/>
                                          </p:val>
                                        </p:tav>
                                      </p:tavLst>
                                    </p:anim>
                                    <p:anim calcmode="lin" valueType="num">
                                      <p:cBhvr>
                                        <p:cTn id="20" dur="1000" fill="hold"/>
                                        <p:tgtEl>
                                          <p:spTgt spid="6"/>
                                        </p:tgtEl>
                                        <p:attrNameLst>
                                          <p:attrName>ppt_h</p:attrName>
                                        </p:attrNameLst>
                                      </p:cBhvr>
                                      <p:tavLst>
                                        <p:tav tm="0">
                                          <p:val>
                                            <p:fltVal val="0"/>
                                          </p:val>
                                        </p:tav>
                                        <p:tav tm="100000">
                                          <p:val>
                                            <p:strVal val="#ppt_h"/>
                                          </p:val>
                                        </p:tav>
                                      </p:tavLst>
                                    </p:anim>
                                    <p:anim calcmode="lin" valueType="num">
                                      <p:cBhvr>
                                        <p:cTn id="21" dur="1000" fill="hold"/>
                                        <p:tgtEl>
                                          <p:spTgt spid="6"/>
                                        </p:tgtEl>
                                        <p:attrNameLst>
                                          <p:attrName>style.rotation</p:attrName>
                                        </p:attrNameLst>
                                      </p:cBhvr>
                                      <p:tavLst>
                                        <p:tav tm="0">
                                          <p:val>
                                            <p:fltVal val="90"/>
                                          </p:val>
                                        </p:tav>
                                        <p:tav tm="100000">
                                          <p:val>
                                            <p:fltVal val="0"/>
                                          </p:val>
                                        </p:tav>
                                      </p:tavLst>
                                    </p:anim>
                                    <p:animEffect transition="in" filter="fade">
                                      <p:cBhvr>
                                        <p:cTn id="22"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290734" y="2549947"/>
            <a:ext cx="9144000" cy="2387600"/>
          </a:xfrm>
        </p:spPr>
        <p:txBody>
          <a:bodyPr>
            <a:noAutofit/>
          </a:bodyPr>
          <a:lstStyle/>
          <a:p>
            <a:r>
              <a:rPr lang="en-US" sz="3600" dirty="0" smtClean="0"/>
              <a:t>Denise </a:t>
            </a:r>
            <a:r>
              <a:rPr lang="en-US" sz="3600" dirty="0" err="1" smtClean="0"/>
              <a:t>Cobern</a:t>
            </a:r>
            <a:r>
              <a:rPr lang="en-US" sz="3600" dirty="0" smtClean="0"/>
              <a:t> was stopped by a state trooper for speeding on the highway. </a:t>
            </a:r>
            <a:r>
              <a:rPr lang="en-US" sz="3600" dirty="0" err="1" smtClean="0"/>
              <a:t>Cobern</a:t>
            </a:r>
            <a:r>
              <a:rPr lang="en-US" sz="3600" dirty="0" smtClean="0"/>
              <a:t> promised to send the trooper $100 if he would not arrest her.  She was allowed to go on her way, but later she failed to send the trooper the $100. Can she be forced to pay the $100 through court action?</a:t>
            </a:r>
            <a:endParaRPr lang="en-US" sz="3600" dirty="0"/>
          </a:p>
        </p:txBody>
      </p:sp>
      <p:sp>
        <p:nvSpPr>
          <p:cNvPr id="5" name="Subtitle 4"/>
          <p:cNvSpPr>
            <a:spLocks noGrp="1"/>
          </p:cNvSpPr>
          <p:nvPr>
            <p:ph type="subTitle" idx="1"/>
          </p:nvPr>
        </p:nvSpPr>
        <p:spPr>
          <a:xfrm>
            <a:off x="2177143" y="4937547"/>
            <a:ext cx="9144000" cy="1655762"/>
          </a:xfrm>
        </p:spPr>
        <p:txBody>
          <a:bodyPr/>
          <a:lstStyle/>
          <a:p>
            <a:r>
              <a:rPr lang="en-US" dirty="0" smtClean="0"/>
              <a:t>No</a:t>
            </a:r>
          </a:p>
          <a:p>
            <a:r>
              <a:rPr lang="en-US" dirty="0" smtClean="0"/>
              <a:t>Illegal act</a:t>
            </a:r>
            <a:endParaRPr lang="en-US" dirty="0"/>
          </a:p>
        </p:txBody>
      </p:sp>
      <p:pic>
        <p:nvPicPr>
          <p:cNvPr id="6" name="Picture 5"/>
          <p:cNvPicPr>
            <a:picLocks noChangeAspect="1"/>
          </p:cNvPicPr>
          <p:nvPr/>
        </p:nvPicPr>
        <p:blipFill>
          <a:blip r:embed="rId2"/>
          <a:stretch>
            <a:fillRect/>
          </a:stretch>
        </p:blipFill>
        <p:spPr>
          <a:xfrm>
            <a:off x="7874670" y="4646752"/>
            <a:ext cx="2291085" cy="1287299"/>
          </a:xfrm>
          <a:prstGeom prst="rect">
            <a:avLst/>
          </a:prstGeom>
        </p:spPr>
      </p:pic>
      <p:sp>
        <p:nvSpPr>
          <p:cNvPr id="8" name="Slide Number Placeholder 7"/>
          <p:cNvSpPr>
            <a:spLocks noGrp="1"/>
          </p:cNvSpPr>
          <p:nvPr>
            <p:ph type="sldNum" sz="quarter" idx="12"/>
          </p:nvPr>
        </p:nvSpPr>
        <p:spPr/>
        <p:txBody>
          <a:bodyPr/>
          <a:lstStyle/>
          <a:p>
            <a:fld id="{F9E2C18A-025C-4D9A-AFF2-98C84463F44A}" type="slidenum">
              <a:rPr lang="en-US" smtClean="0"/>
              <a:t>27</a:t>
            </a:fld>
            <a:endParaRPr lang="en-US"/>
          </a:p>
        </p:txBody>
      </p:sp>
    </p:spTree>
    <p:extLst>
      <p:ext uri="{BB962C8B-B14F-4D97-AF65-F5344CB8AC3E}">
        <p14:creationId xmlns:p14="http://schemas.microsoft.com/office/powerpoint/2010/main" val="2603760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31" presetClass="entr" presetSubtype="0"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p:cTn id="19" dur="1000" fill="hold"/>
                                        <p:tgtEl>
                                          <p:spTgt spid="6"/>
                                        </p:tgtEl>
                                        <p:attrNameLst>
                                          <p:attrName>ppt_w</p:attrName>
                                        </p:attrNameLst>
                                      </p:cBhvr>
                                      <p:tavLst>
                                        <p:tav tm="0">
                                          <p:val>
                                            <p:fltVal val="0"/>
                                          </p:val>
                                        </p:tav>
                                        <p:tav tm="100000">
                                          <p:val>
                                            <p:strVal val="#ppt_w"/>
                                          </p:val>
                                        </p:tav>
                                      </p:tavLst>
                                    </p:anim>
                                    <p:anim calcmode="lin" valueType="num">
                                      <p:cBhvr>
                                        <p:cTn id="20" dur="1000" fill="hold"/>
                                        <p:tgtEl>
                                          <p:spTgt spid="6"/>
                                        </p:tgtEl>
                                        <p:attrNameLst>
                                          <p:attrName>ppt_h</p:attrName>
                                        </p:attrNameLst>
                                      </p:cBhvr>
                                      <p:tavLst>
                                        <p:tav tm="0">
                                          <p:val>
                                            <p:fltVal val="0"/>
                                          </p:val>
                                        </p:tav>
                                        <p:tav tm="100000">
                                          <p:val>
                                            <p:strVal val="#ppt_h"/>
                                          </p:val>
                                        </p:tav>
                                      </p:tavLst>
                                    </p:anim>
                                    <p:anim calcmode="lin" valueType="num">
                                      <p:cBhvr>
                                        <p:cTn id="21" dur="1000" fill="hold"/>
                                        <p:tgtEl>
                                          <p:spTgt spid="6"/>
                                        </p:tgtEl>
                                        <p:attrNameLst>
                                          <p:attrName>style.rotation</p:attrName>
                                        </p:attrNameLst>
                                      </p:cBhvr>
                                      <p:tavLst>
                                        <p:tav tm="0">
                                          <p:val>
                                            <p:fltVal val="90"/>
                                          </p:val>
                                        </p:tav>
                                        <p:tav tm="100000">
                                          <p:val>
                                            <p:fltVal val="0"/>
                                          </p:val>
                                        </p:tav>
                                      </p:tavLst>
                                    </p:anim>
                                    <p:animEffect transition="in" filter="fade">
                                      <p:cBhvr>
                                        <p:cTn id="22"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Consideration in Your Everyday Life</a:t>
            </a:r>
            <a:br>
              <a:rPr lang="en-US" dirty="0" smtClean="0"/>
            </a:br>
            <a:endParaRPr lang="en-US" dirty="0"/>
          </a:p>
        </p:txBody>
      </p:sp>
      <p:sp>
        <p:nvSpPr>
          <p:cNvPr id="5" name="Content Placeholder 4"/>
          <p:cNvSpPr>
            <a:spLocks noGrp="1"/>
          </p:cNvSpPr>
          <p:nvPr>
            <p:ph idx="1"/>
          </p:nvPr>
        </p:nvSpPr>
        <p:spPr/>
        <p:txBody>
          <a:bodyPr>
            <a:normAutofit fontScale="62500" lnSpcReduction="20000"/>
          </a:bodyPr>
          <a:lstStyle/>
          <a:p>
            <a:r>
              <a:rPr lang="en-US" dirty="0" smtClean="0"/>
              <a:t>To </a:t>
            </a:r>
            <a:r>
              <a:rPr lang="en-US" dirty="0"/>
              <a:t>amount to consideration, the act done or promised </a:t>
            </a:r>
            <a:r>
              <a:rPr lang="en-US" dirty="0" smtClean="0"/>
              <a:t>must </a:t>
            </a:r>
            <a:r>
              <a:rPr lang="en-US" dirty="0"/>
              <a:t>be legal and not involve any violation of the law.</a:t>
            </a:r>
          </a:p>
          <a:p>
            <a:r>
              <a:rPr lang="en-US" dirty="0" smtClean="0"/>
              <a:t>If </a:t>
            </a:r>
            <a:r>
              <a:rPr lang="en-US" dirty="0"/>
              <a:t>a person pays a debt in advance, it is something he or </a:t>
            </a:r>
            <a:r>
              <a:rPr lang="en-US" dirty="0" smtClean="0"/>
              <a:t>she </a:t>
            </a:r>
            <a:r>
              <a:rPr lang="en-US" dirty="0"/>
              <a:t>is not legally bound to do so.  This would amount to </a:t>
            </a:r>
            <a:r>
              <a:rPr lang="en-US" dirty="0" smtClean="0"/>
              <a:t>consideration </a:t>
            </a:r>
            <a:r>
              <a:rPr lang="en-US" dirty="0"/>
              <a:t>for settling the debt for a lesser amount.</a:t>
            </a:r>
          </a:p>
          <a:p>
            <a:r>
              <a:rPr lang="en-US" dirty="0" smtClean="0"/>
              <a:t>If </a:t>
            </a:r>
            <a:r>
              <a:rPr lang="en-US" dirty="0"/>
              <a:t>a person has made a gift in the past, has performed </a:t>
            </a:r>
            <a:r>
              <a:rPr lang="en-US" dirty="0" smtClean="0"/>
              <a:t>services </a:t>
            </a:r>
            <a:r>
              <a:rPr lang="en-US" dirty="0"/>
              <a:t>in the past as a gift, or has been paid for past </a:t>
            </a:r>
            <a:r>
              <a:rPr lang="en-US" dirty="0" smtClean="0"/>
              <a:t>services</a:t>
            </a:r>
            <a:r>
              <a:rPr lang="en-US" dirty="0"/>
              <a:t>, he or she may not use these past performances as </a:t>
            </a:r>
            <a:r>
              <a:rPr lang="en-US" dirty="0" smtClean="0"/>
              <a:t>consideration </a:t>
            </a:r>
            <a:r>
              <a:rPr lang="en-US" dirty="0"/>
              <a:t>for a new promise.</a:t>
            </a:r>
          </a:p>
          <a:p>
            <a:r>
              <a:rPr lang="en-US" dirty="0" smtClean="0"/>
              <a:t>To </a:t>
            </a:r>
            <a:r>
              <a:rPr lang="en-US" dirty="0"/>
              <a:t>constitute consideration, an act or promise must be </a:t>
            </a:r>
            <a:r>
              <a:rPr lang="en-US" dirty="0" smtClean="0"/>
              <a:t>bargained </a:t>
            </a:r>
            <a:r>
              <a:rPr lang="en-US" dirty="0"/>
              <a:t>for.</a:t>
            </a:r>
          </a:p>
          <a:p>
            <a:endParaRPr lang="en-US" dirty="0"/>
          </a:p>
        </p:txBody>
      </p:sp>
      <p:pic>
        <p:nvPicPr>
          <p:cNvPr id="6" name="Picture 5"/>
          <p:cNvPicPr>
            <a:picLocks noChangeAspect="1"/>
          </p:cNvPicPr>
          <p:nvPr/>
        </p:nvPicPr>
        <p:blipFill>
          <a:blip r:embed="rId2"/>
          <a:stretch>
            <a:fillRect/>
          </a:stretch>
        </p:blipFill>
        <p:spPr>
          <a:xfrm>
            <a:off x="9759454" y="5376150"/>
            <a:ext cx="2291085" cy="1287299"/>
          </a:xfrm>
          <a:prstGeom prst="rect">
            <a:avLst/>
          </a:prstGeom>
        </p:spPr>
      </p:pic>
    </p:spTree>
    <p:extLst>
      <p:ext uri="{BB962C8B-B14F-4D97-AF65-F5344CB8AC3E}">
        <p14:creationId xmlns:p14="http://schemas.microsoft.com/office/powerpoint/2010/main" val="158217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fade">
                                      <p:cBhvr>
                                        <p:cTn id="14" dur="1000"/>
                                        <p:tgtEl>
                                          <p:spTgt spid="5">
                                            <p:txEl>
                                              <p:pRg st="1" end="1"/>
                                            </p:txEl>
                                          </p:spTgt>
                                        </p:tgtEl>
                                      </p:cBhvr>
                                    </p:animEffect>
                                    <p:anim calcmode="lin" valueType="num">
                                      <p:cBhvr>
                                        <p:cTn id="15"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fade">
                                      <p:cBhvr>
                                        <p:cTn id="21" dur="1000"/>
                                        <p:tgtEl>
                                          <p:spTgt spid="5">
                                            <p:txEl>
                                              <p:pRg st="2" end="2"/>
                                            </p:txEl>
                                          </p:spTgt>
                                        </p:tgtEl>
                                      </p:cBhvr>
                                    </p:animEffect>
                                    <p:anim calcmode="lin" valueType="num">
                                      <p:cBhvr>
                                        <p:cTn id="22"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Effect transition="in" filter="fade">
                                      <p:cBhvr>
                                        <p:cTn id="28" dur="1000"/>
                                        <p:tgtEl>
                                          <p:spTgt spid="5">
                                            <p:txEl>
                                              <p:pRg st="3" end="3"/>
                                            </p:txEl>
                                          </p:spTgt>
                                        </p:tgtEl>
                                      </p:cBhvr>
                                    </p:animEffect>
                                    <p:anim calcmode="lin" valueType="num">
                                      <p:cBhvr>
                                        <p:cTn id="29"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31" presetClass="entr" presetSubtype="0" fill="hold" nodeType="clickEffect">
                                  <p:stCondLst>
                                    <p:cond delay="0"/>
                                  </p:stCondLst>
                                  <p:childTnLst>
                                    <p:set>
                                      <p:cBhvr>
                                        <p:cTn id="34" dur="1" fill="hold">
                                          <p:stCondLst>
                                            <p:cond delay="0"/>
                                          </p:stCondLst>
                                        </p:cTn>
                                        <p:tgtEl>
                                          <p:spTgt spid="6"/>
                                        </p:tgtEl>
                                        <p:attrNameLst>
                                          <p:attrName>style.visibility</p:attrName>
                                        </p:attrNameLst>
                                      </p:cBhvr>
                                      <p:to>
                                        <p:strVal val="visible"/>
                                      </p:to>
                                    </p:set>
                                    <p:anim calcmode="lin" valueType="num">
                                      <p:cBhvr>
                                        <p:cTn id="35" dur="1000" fill="hold"/>
                                        <p:tgtEl>
                                          <p:spTgt spid="6"/>
                                        </p:tgtEl>
                                        <p:attrNameLst>
                                          <p:attrName>ppt_w</p:attrName>
                                        </p:attrNameLst>
                                      </p:cBhvr>
                                      <p:tavLst>
                                        <p:tav tm="0">
                                          <p:val>
                                            <p:fltVal val="0"/>
                                          </p:val>
                                        </p:tav>
                                        <p:tav tm="100000">
                                          <p:val>
                                            <p:strVal val="#ppt_w"/>
                                          </p:val>
                                        </p:tav>
                                      </p:tavLst>
                                    </p:anim>
                                    <p:anim calcmode="lin" valueType="num">
                                      <p:cBhvr>
                                        <p:cTn id="36" dur="1000" fill="hold"/>
                                        <p:tgtEl>
                                          <p:spTgt spid="6"/>
                                        </p:tgtEl>
                                        <p:attrNameLst>
                                          <p:attrName>ppt_h</p:attrName>
                                        </p:attrNameLst>
                                      </p:cBhvr>
                                      <p:tavLst>
                                        <p:tav tm="0">
                                          <p:val>
                                            <p:fltVal val="0"/>
                                          </p:val>
                                        </p:tav>
                                        <p:tav tm="100000">
                                          <p:val>
                                            <p:strVal val="#ppt_h"/>
                                          </p:val>
                                        </p:tav>
                                      </p:tavLst>
                                    </p:anim>
                                    <p:anim calcmode="lin" valueType="num">
                                      <p:cBhvr>
                                        <p:cTn id="37" dur="1000" fill="hold"/>
                                        <p:tgtEl>
                                          <p:spTgt spid="6"/>
                                        </p:tgtEl>
                                        <p:attrNameLst>
                                          <p:attrName>style.rotation</p:attrName>
                                        </p:attrNameLst>
                                      </p:cBhvr>
                                      <p:tavLst>
                                        <p:tav tm="0">
                                          <p:val>
                                            <p:fltVal val="90"/>
                                          </p:val>
                                        </p:tav>
                                        <p:tav tm="100000">
                                          <p:val>
                                            <p:fltVal val="0"/>
                                          </p:val>
                                        </p:tav>
                                      </p:tavLst>
                                    </p:anim>
                                    <p:animEffect transition="in" filter="fade">
                                      <p:cBhvr>
                                        <p:cTn id="38"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act of refraining from one’s legal rights is known as</a:t>
            </a:r>
            <a:endParaRPr lang="en-US" dirty="0"/>
          </a:p>
        </p:txBody>
      </p:sp>
      <p:sp>
        <p:nvSpPr>
          <p:cNvPr id="3" name="Content Placeholder 2"/>
          <p:cNvSpPr>
            <a:spLocks noGrp="1"/>
          </p:cNvSpPr>
          <p:nvPr>
            <p:ph idx="1"/>
          </p:nvPr>
        </p:nvSpPr>
        <p:spPr/>
        <p:txBody>
          <a:bodyPr/>
          <a:lstStyle/>
          <a:p>
            <a:r>
              <a:rPr lang="en-US" dirty="0" err="1" smtClean="0"/>
              <a:t>forebearance</a:t>
            </a:r>
            <a:endParaRPr lang="en-US" dirty="0"/>
          </a:p>
        </p:txBody>
      </p:sp>
      <p:pic>
        <p:nvPicPr>
          <p:cNvPr id="5" name="Picture 4"/>
          <p:cNvPicPr>
            <a:picLocks noChangeAspect="1"/>
          </p:cNvPicPr>
          <p:nvPr/>
        </p:nvPicPr>
        <p:blipFill>
          <a:blip r:embed="rId2"/>
          <a:stretch>
            <a:fillRect/>
          </a:stretch>
        </p:blipFill>
        <p:spPr>
          <a:xfrm>
            <a:off x="540809" y="4926564"/>
            <a:ext cx="2291085" cy="1287299"/>
          </a:xfrm>
          <a:prstGeom prst="rect">
            <a:avLst/>
          </a:prstGeom>
        </p:spPr>
      </p:pic>
      <p:sp>
        <p:nvSpPr>
          <p:cNvPr id="6" name="Slide Number Placeholder 5"/>
          <p:cNvSpPr>
            <a:spLocks noGrp="1"/>
          </p:cNvSpPr>
          <p:nvPr>
            <p:ph type="sldNum" sz="quarter" idx="12"/>
          </p:nvPr>
        </p:nvSpPr>
        <p:spPr/>
        <p:txBody>
          <a:bodyPr/>
          <a:lstStyle/>
          <a:p>
            <a:fld id="{F9E2C18A-025C-4D9A-AFF2-98C84463F44A}" type="slidenum">
              <a:rPr lang="en-US" smtClean="0"/>
              <a:pPr/>
              <a:t>3</a:t>
            </a:fld>
            <a:endParaRPr lang="en-US" dirty="0"/>
          </a:p>
        </p:txBody>
      </p:sp>
    </p:spTree>
    <p:extLst>
      <p:ext uri="{BB962C8B-B14F-4D97-AF65-F5344CB8AC3E}">
        <p14:creationId xmlns:p14="http://schemas.microsoft.com/office/powerpoint/2010/main" val="1698503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p:cTn id="13" dur="1000" fill="hold"/>
                                        <p:tgtEl>
                                          <p:spTgt spid="5"/>
                                        </p:tgtEl>
                                        <p:attrNameLst>
                                          <p:attrName>ppt_w</p:attrName>
                                        </p:attrNameLst>
                                      </p:cBhvr>
                                      <p:tavLst>
                                        <p:tav tm="0">
                                          <p:val>
                                            <p:fltVal val="0"/>
                                          </p:val>
                                        </p:tav>
                                        <p:tav tm="100000">
                                          <p:val>
                                            <p:strVal val="#ppt_w"/>
                                          </p:val>
                                        </p:tav>
                                      </p:tavLst>
                                    </p:anim>
                                    <p:anim calcmode="lin" valueType="num">
                                      <p:cBhvr>
                                        <p:cTn id="14" dur="1000" fill="hold"/>
                                        <p:tgtEl>
                                          <p:spTgt spid="5"/>
                                        </p:tgtEl>
                                        <p:attrNameLst>
                                          <p:attrName>ppt_h</p:attrName>
                                        </p:attrNameLst>
                                      </p:cBhvr>
                                      <p:tavLst>
                                        <p:tav tm="0">
                                          <p:val>
                                            <p:fltVal val="0"/>
                                          </p:val>
                                        </p:tav>
                                        <p:tav tm="100000">
                                          <p:val>
                                            <p:strVal val="#ppt_h"/>
                                          </p:val>
                                        </p:tav>
                                      </p:tavLst>
                                    </p:anim>
                                    <p:anim calcmode="lin" valueType="num">
                                      <p:cBhvr>
                                        <p:cTn id="15" dur="1000" fill="hold"/>
                                        <p:tgtEl>
                                          <p:spTgt spid="5"/>
                                        </p:tgtEl>
                                        <p:attrNameLst>
                                          <p:attrName>style.rotation</p:attrName>
                                        </p:attrNameLst>
                                      </p:cBhvr>
                                      <p:tavLst>
                                        <p:tav tm="0">
                                          <p:val>
                                            <p:fltVal val="90"/>
                                          </p:val>
                                        </p:tav>
                                        <p:tav tm="100000">
                                          <p:val>
                                            <p:fltVal val="0"/>
                                          </p:val>
                                        </p:tav>
                                      </p:tavLst>
                                    </p:anim>
                                    <p:animEffect transition="in" filter="fade">
                                      <p:cBhvr>
                                        <p:cTn id="16"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947920"/>
            <a:ext cx="10032450" cy="728480"/>
          </a:xfrm>
        </p:spPr>
        <p:txBody>
          <a:bodyPr/>
          <a:lstStyle/>
          <a:p>
            <a:r>
              <a:rPr lang="en-US" dirty="0" smtClean="0"/>
              <a:t>An exchange of benefits and detriments by the parties to an agreement</a:t>
            </a:r>
            <a:endParaRPr lang="en-US" dirty="0"/>
          </a:p>
        </p:txBody>
      </p:sp>
      <p:sp>
        <p:nvSpPr>
          <p:cNvPr id="3" name="Content Placeholder 2"/>
          <p:cNvSpPr>
            <a:spLocks noGrp="1"/>
          </p:cNvSpPr>
          <p:nvPr>
            <p:ph idx="1"/>
          </p:nvPr>
        </p:nvSpPr>
        <p:spPr/>
        <p:txBody>
          <a:bodyPr/>
          <a:lstStyle/>
          <a:p>
            <a:r>
              <a:rPr lang="en-US" dirty="0" smtClean="0"/>
              <a:t>consideration</a:t>
            </a:r>
            <a:endParaRPr lang="en-US" dirty="0"/>
          </a:p>
        </p:txBody>
      </p:sp>
      <p:pic>
        <p:nvPicPr>
          <p:cNvPr id="4" name="Picture 3"/>
          <p:cNvPicPr>
            <a:picLocks noChangeAspect="1"/>
          </p:cNvPicPr>
          <p:nvPr/>
        </p:nvPicPr>
        <p:blipFill>
          <a:blip r:embed="rId2"/>
          <a:stretch>
            <a:fillRect/>
          </a:stretch>
        </p:blipFill>
        <p:spPr>
          <a:xfrm>
            <a:off x="540809" y="4926564"/>
            <a:ext cx="2291085" cy="1287299"/>
          </a:xfrm>
          <a:prstGeom prst="rect">
            <a:avLst/>
          </a:prstGeom>
        </p:spPr>
      </p:pic>
      <p:sp>
        <p:nvSpPr>
          <p:cNvPr id="5" name="Slide Number Placeholder 4"/>
          <p:cNvSpPr>
            <a:spLocks noGrp="1"/>
          </p:cNvSpPr>
          <p:nvPr>
            <p:ph type="sldNum" sz="quarter" idx="12"/>
          </p:nvPr>
        </p:nvSpPr>
        <p:spPr/>
        <p:txBody>
          <a:bodyPr/>
          <a:lstStyle/>
          <a:p>
            <a:fld id="{F9E2C18A-025C-4D9A-AFF2-98C84463F44A}" type="slidenum">
              <a:rPr lang="en-US" smtClean="0"/>
              <a:pPr/>
              <a:t>4</a:t>
            </a:fld>
            <a:endParaRPr lang="en-US" dirty="0"/>
          </a:p>
        </p:txBody>
      </p:sp>
    </p:spTree>
    <p:extLst>
      <p:ext uri="{BB962C8B-B14F-4D97-AF65-F5344CB8AC3E}">
        <p14:creationId xmlns:p14="http://schemas.microsoft.com/office/powerpoint/2010/main" val="169447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1000" fill="hold"/>
                                        <p:tgtEl>
                                          <p:spTgt spid="4"/>
                                        </p:tgtEl>
                                        <p:attrNameLst>
                                          <p:attrName>ppt_w</p:attrName>
                                        </p:attrNameLst>
                                      </p:cBhvr>
                                      <p:tavLst>
                                        <p:tav tm="0">
                                          <p:val>
                                            <p:fltVal val="0"/>
                                          </p:val>
                                        </p:tav>
                                        <p:tav tm="100000">
                                          <p:val>
                                            <p:strVal val="#ppt_w"/>
                                          </p:val>
                                        </p:tav>
                                      </p:tavLst>
                                    </p:anim>
                                    <p:anim calcmode="lin" valueType="num">
                                      <p:cBhvr>
                                        <p:cTn id="14" dur="1000" fill="hold"/>
                                        <p:tgtEl>
                                          <p:spTgt spid="4"/>
                                        </p:tgtEl>
                                        <p:attrNameLst>
                                          <p:attrName>ppt_h</p:attrName>
                                        </p:attrNameLst>
                                      </p:cBhvr>
                                      <p:tavLst>
                                        <p:tav tm="0">
                                          <p:val>
                                            <p:fltVal val="0"/>
                                          </p:val>
                                        </p:tav>
                                        <p:tav tm="100000">
                                          <p:val>
                                            <p:strVal val="#ppt_h"/>
                                          </p:val>
                                        </p:tav>
                                      </p:tavLst>
                                    </p:anim>
                                    <p:anim calcmode="lin" valueType="num">
                                      <p:cBhvr>
                                        <p:cTn id="15" dur="1000" fill="hold"/>
                                        <p:tgtEl>
                                          <p:spTgt spid="4"/>
                                        </p:tgtEl>
                                        <p:attrNameLst>
                                          <p:attrName>style.rotation</p:attrName>
                                        </p:attrNameLst>
                                      </p:cBhvr>
                                      <p:tavLst>
                                        <p:tav tm="0">
                                          <p:val>
                                            <p:fltVal val="90"/>
                                          </p:val>
                                        </p:tav>
                                        <p:tav tm="100000">
                                          <p:val>
                                            <p:fltVal val="0"/>
                                          </p:val>
                                        </p:tav>
                                      </p:tavLst>
                                    </p:anim>
                                    <p:animEffect transition="in" filter="fade">
                                      <p:cBhvr>
                                        <p:cTn id="16"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____ is something for which no consideration is received.</a:t>
            </a:r>
            <a:endParaRPr lang="en-US" dirty="0"/>
          </a:p>
        </p:txBody>
      </p:sp>
      <p:sp>
        <p:nvSpPr>
          <p:cNvPr id="3" name="Content Placeholder 2"/>
          <p:cNvSpPr>
            <a:spLocks noGrp="1"/>
          </p:cNvSpPr>
          <p:nvPr>
            <p:ph idx="1"/>
          </p:nvPr>
        </p:nvSpPr>
        <p:spPr/>
        <p:txBody>
          <a:bodyPr/>
          <a:lstStyle/>
          <a:p>
            <a:r>
              <a:rPr lang="en-US" dirty="0" smtClean="0"/>
              <a:t>gift</a:t>
            </a:r>
            <a:endParaRPr lang="en-US" dirty="0"/>
          </a:p>
        </p:txBody>
      </p:sp>
      <p:pic>
        <p:nvPicPr>
          <p:cNvPr id="4" name="Picture 3"/>
          <p:cNvPicPr>
            <a:picLocks noChangeAspect="1"/>
          </p:cNvPicPr>
          <p:nvPr/>
        </p:nvPicPr>
        <p:blipFill>
          <a:blip r:embed="rId2"/>
          <a:stretch>
            <a:fillRect/>
          </a:stretch>
        </p:blipFill>
        <p:spPr>
          <a:xfrm>
            <a:off x="540809" y="4926564"/>
            <a:ext cx="2291085" cy="1287299"/>
          </a:xfrm>
          <a:prstGeom prst="rect">
            <a:avLst/>
          </a:prstGeom>
        </p:spPr>
      </p:pic>
      <p:sp>
        <p:nvSpPr>
          <p:cNvPr id="5" name="Slide Number Placeholder 4"/>
          <p:cNvSpPr>
            <a:spLocks noGrp="1"/>
          </p:cNvSpPr>
          <p:nvPr>
            <p:ph type="sldNum" sz="quarter" idx="12"/>
          </p:nvPr>
        </p:nvSpPr>
        <p:spPr/>
        <p:txBody>
          <a:bodyPr/>
          <a:lstStyle/>
          <a:p>
            <a:fld id="{F9E2C18A-025C-4D9A-AFF2-98C84463F44A}" type="slidenum">
              <a:rPr lang="en-US" smtClean="0"/>
              <a:pPr/>
              <a:t>5</a:t>
            </a:fld>
            <a:endParaRPr lang="en-US" dirty="0"/>
          </a:p>
        </p:txBody>
      </p:sp>
    </p:spTree>
    <p:extLst>
      <p:ext uri="{BB962C8B-B14F-4D97-AF65-F5344CB8AC3E}">
        <p14:creationId xmlns:p14="http://schemas.microsoft.com/office/powerpoint/2010/main" val="3178306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1000" fill="hold"/>
                                        <p:tgtEl>
                                          <p:spTgt spid="4"/>
                                        </p:tgtEl>
                                        <p:attrNameLst>
                                          <p:attrName>ppt_w</p:attrName>
                                        </p:attrNameLst>
                                      </p:cBhvr>
                                      <p:tavLst>
                                        <p:tav tm="0">
                                          <p:val>
                                            <p:fltVal val="0"/>
                                          </p:val>
                                        </p:tav>
                                        <p:tav tm="100000">
                                          <p:val>
                                            <p:strVal val="#ppt_w"/>
                                          </p:val>
                                        </p:tav>
                                      </p:tavLst>
                                    </p:anim>
                                    <p:anim calcmode="lin" valueType="num">
                                      <p:cBhvr>
                                        <p:cTn id="14" dur="1000" fill="hold"/>
                                        <p:tgtEl>
                                          <p:spTgt spid="4"/>
                                        </p:tgtEl>
                                        <p:attrNameLst>
                                          <p:attrName>ppt_h</p:attrName>
                                        </p:attrNameLst>
                                      </p:cBhvr>
                                      <p:tavLst>
                                        <p:tav tm="0">
                                          <p:val>
                                            <p:fltVal val="0"/>
                                          </p:val>
                                        </p:tav>
                                        <p:tav tm="100000">
                                          <p:val>
                                            <p:strVal val="#ppt_h"/>
                                          </p:val>
                                        </p:tav>
                                      </p:tavLst>
                                    </p:anim>
                                    <p:anim calcmode="lin" valueType="num">
                                      <p:cBhvr>
                                        <p:cTn id="15" dur="1000" fill="hold"/>
                                        <p:tgtEl>
                                          <p:spTgt spid="4"/>
                                        </p:tgtEl>
                                        <p:attrNameLst>
                                          <p:attrName>style.rotation</p:attrName>
                                        </p:attrNameLst>
                                      </p:cBhvr>
                                      <p:tavLst>
                                        <p:tav tm="0">
                                          <p:val>
                                            <p:fltVal val="90"/>
                                          </p:val>
                                        </p:tav>
                                        <p:tav tm="100000">
                                          <p:val>
                                            <p:fltVal val="0"/>
                                          </p:val>
                                        </p:tav>
                                      </p:tavLst>
                                    </p:anim>
                                    <p:animEffect transition="in" filter="fade">
                                      <p:cBhvr>
                                        <p:cTn id="16"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863944"/>
            <a:ext cx="9463283" cy="728480"/>
          </a:xfrm>
        </p:spPr>
        <p:txBody>
          <a:bodyPr>
            <a:normAutofit fontScale="90000"/>
          </a:bodyPr>
          <a:lstStyle/>
          <a:p>
            <a:r>
              <a:rPr lang="en-US" dirty="0" smtClean="0"/>
              <a:t>Contracts which appear at first glance to bind the parties but which actually do not are said to be ____.</a:t>
            </a:r>
            <a:endParaRPr lang="en-US" dirty="0"/>
          </a:p>
        </p:txBody>
      </p:sp>
      <p:sp>
        <p:nvSpPr>
          <p:cNvPr id="3" name="Content Placeholder 2"/>
          <p:cNvSpPr>
            <a:spLocks noGrp="1"/>
          </p:cNvSpPr>
          <p:nvPr>
            <p:ph idx="1"/>
          </p:nvPr>
        </p:nvSpPr>
        <p:spPr/>
        <p:txBody>
          <a:bodyPr/>
          <a:lstStyle/>
          <a:p>
            <a:r>
              <a:rPr lang="en-US" dirty="0" smtClean="0"/>
              <a:t>illusory</a:t>
            </a:r>
            <a:endParaRPr lang="en-US" dirty="0"/>
          </a:p>
        </p:txBody>
      </p:sp>
      <p:pic>
        <p:nvPicPr>
          <p:cNvPr id="4" name="Picture 3"/>
          <p:cNvPicPr>
            <a:picLocks noChangeAspect="1"/>
          </p:cNvPicPr>
          <p:nvPr/>
        </p:nvPicPr>
        <p:blipFill>
          <a:blip r:embed="rId2"/>
          <a:stretch>
            <a:fillRect/>
          </a:stretch>
        </p:blipFill>
        <p:spPr>
          <a:xfrm>
            <a:off x="540809" y="4926564"/>
            <a:ext cx="2291085" cy="1287299"/>
          </a:xfrm>
          <a:prstGeom prst="rect">
            <a:avLst/>
          </a:prstGeom>
        </p:spPr>
      </p:pic>
      <p:sp>
        <p:nvSpPr>
          <p:cNvPr id="5" name="Slide Number Placeholder 4"/>
          <p:cNvSpPr>
            <a:spLocks noGrp="1"/>
          </p:cNvSpPr>
          <p:nvPr>
            <p:ph type="sldNum" sz="quarter" idx="12"/>
          </p:nvPr>
        </p:nvSpPr>
        <p:spPr/>
        <p:txBody>
          <a:bodyPr/>
          <a:lstStyle/>
          <a:p>
            <a:fld id="{F9E2C18A-025C-4D9A-AFF2-98C84463F44A}" type="slidenum">
              <a:rPr lang="en-US" smtClean="0"/>
              <a:pPr/>
              <a:t>6</a:t>
            </a:fld>
            <a:endParaRPr lang="en-US" dirty="0"/>
          </a:p>
        </p:txBody>
      </p:sp>
    </p:spTree>
    <p:extLst>
      <p:ext uri="{BB962C8B-B14F-4D97-AF65-F5344CB8AC3E}">
        <p14:creationId xmlns:p14="http://schemas.microsoft.com/office/powerpoint/2010/main" val="3175056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1000" fill="hold"/>
                                        <p:tgtEl>
                                          <p:spTgt spid="4"/>
                                        </p:tgtEl>
                                        <p:attrNameLst>
                                          <p:attrName>ppt_w</p:attrName>
                                        </p:attrNameLst>
                                      </p:cBhvr>
                                      <p:tavLst>
                                        <p:tav tm="0">
                                          <p:val>
                                            <p:fltVal val="0"/>
                                          </p:val>
                                        </p:tav>
                                        <p:tav tm="100000">
                                          <p:val>
                                            <p:strVal val="#ppt_w"/>
                                          </p:val>
                                        </p:tav>
                                      </p:tavLst>
                                    </p:anim>
                                    <p:anim calcmode="lin" valueType="num">
                                      <p:cBhvr>
                                        <p:cTn id="14" dur="1000" fill="hold"/>
                                        <p:tgtEl>
                                          <p:spTgt spid="4"/>
                                        </p:tgtEl>
                                        <p:attrNameLst>
                                          <p:attrName>ppt_h</p:attrName>
                                        </p:attrNameLst>
                                      </p:cBhvr>
                                      <p:tavLst>
                                        <p:tav tm="0">
                                          <p:val>
                                            <p:fltVal val="0"/>
                                          </p:val>
                                        </p:tav>
                                        <p:tav tm="100000">
                                          <p:val>
                                            <p:strVal val="#ppt_h"/>
                                          </p:val>
                                        </p:tav>
                                      </p:tavLst>
                                    </p:anim>
                                    <p:anim calcmode="lin" valueType="num">
                                      <p:cBhvr>
                                        <p:cTn id="15" dur="1000" fill="hold"/>
                                        <p:tgtEl>
                                          <p:spTgt spid="4"/>
                                        </p:tgtEl>
                                        <p:attrNameLst>
                                          <p:attrName>style.rotation</p:attrName>
                                        </p:attrNameLst>
                                      </p:cBhvr>
                                      <p:tavLst>
                                        <p:tav tm="0">
                                          <p:val>
                                            <p:fltVal val="90"/>
                                          </p:val>
                                        </p:tav>
                                        <p:tav tm="100000">
                                          <p:val>
                                            <p:fltVal val="0"/>
                                          </p:val>
                                        </p:tav>
                                      </p:tavLst>
                                    </p:anim>
                                    <p:animEffect transition="in" filter="fade">
                                      <p:cBhvr>
                                        <p:cTn id="16"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______ involves giving up something that one has a legal right to keep.</a:t>
            </a:r>
            <a:endParaRPr lang="en-US" dirty="0"/>
          </a:p>
        </p:txBody>
      </p:sp>
      <p:sp>
        <p:nvSpPr>
          <p:cNvPr id="3" name="Content Placeholder 2"/>
          <p:cNvSpPr>
            <a:spLocks noGrp="1"/>
          </p:cNvSpPr>
          <p:nvPr>
            <p:ph idx="1"/>
          </p:nvPr>
        </p:nvSpPr>
        <p:spPr/>
        <p:txBody>
          <a:bodyPr/>
          <a:lstStyle/>
          <a:p>
            <a:r>
              <a:rPr lang="en-US" dirty="0" smtClean="0"/>
              <a:t>detriment</a:t>
            </a:r>
            <a:endParaRPr lang="en-US" dirty="0"/>
          </a:p>
        </p:txBody>
      </p:sp>
      <p:pic>
        <p:nvPicPr>
          <p:cNvPr id="4" name="Picture 3"/>
          <p:cNvPicPr>
            <a:picLocks noChangeAspect="1"/>
          </p:cNvPicPr>
          <p:nvPr/>
        </p:nvPicPr>
        <p:blipFill>
          <a:blip r:embed="rId2"/>
          <a:stretch>
            <a:fillRect/>
          </a:stretch>
        </p:blipFill>
        <p:spPr>
          <a:xfrm>
            <a:off x="540809" y="4926564"/>
            <a:ext cx="2291085" cy="1287299"/>
          </a:xfrm>
          <a:prstGeom prst="rect">
            <a:avLst/>
          </a:prstGeom>
        </p:spPr>
      </p:pic>
      <p:sp>
        <p:nvSpPr>
          <p:cNvPr id="5" name="Slide Number Placeholder 4"/>
          <p:cNvSpPr>
            <a:spLocks noGrp="1"/>
          </p:cNvSpPr>
          <p:nvPr>
            <p:ph type="sldNum" sz="quarter" idx="12"/>
          </p:nvPr>
        </p:nvSpPr>
        <p:spPr/>
        <p:txBody>
          <a:bodyPr/>
          <a:lstStyle/>
          <a:p>
            <a:fld id="{F9E2C18A-025C-4D9A-AFF2-98C84463F44A}" type="slidenum">
              <a:rPr lang="en-US" smtClean="0"/>
              <a:pPr/>
              <a:t>7</a:t>
            </a:fld>
            <a:endParaRPr lang="en-US" dirty="0"/>
          </a:p>
        </p:txBody>
      </p:sp>
    </p:spTree>
    <p:extLst>
      <p:ext uri="{BB962C8B-B14F-4D97-AF65-F5344CB8AC3E}">
        <p14:creationId xmlns:p14="http://schemas.microsoft.com/office/powerpoint/2010/main" val="4248018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1000" fill="hold"/>
                                        <p:tgtEl>
                                          <p:spTgt spid="4"/>
                                        </p:tgtEl>
                                        <p:attrNameLst>
                                          <p:attrName>ppt_w</p:attrName>
                                        </p:attrNameLst>
                                      </p:cBhvr>
                                      <p:tavLst>
                                        <p:tav tm="0">
                                          <p:val>
                                            <p:fltVal val="0"/>
                                          </p:val>
                                        </p:tav>
                                        <p:tav tm="100000">
                                          <p:val>
                                            <p:strVal val="#ppt_w"/>
                                          </p:val>
                                        </p:tav>
                                      </p:tavLst>
                                    </p:anim>
                                    <p:anim calcmode="lin" valueType="num">
                                      <p:cBhvr>
                                        <p:cTn id="14" dur="1000" fill="hold"/>
                                        <p:tgtEl>
                                          <p:spTgt spid="4"/>
                                        </p:tgtEl>
                                        <p:attrNameLst>
                                          <p:attrName>ppt_h</p:attrName>
                                        </p:attrNameLst>
                                      </p:cBhvr>
                                      <p:tavLst>
                                        <p:tav tm="0">
                                          <p:val>
                                            <p:fltVal val="0"/>
                                          </p:val>
                                        </p:tav>
                                        <p:tav tm="100000">
                                          <p:val>
                                            <p:strVal val="#ppt_h"/>
                                          </p:val>
                                        </p:tav>
                                      </p:tavLst>
                                    </p:anim>
                                    <p:anim calcmode="lin" valueType="num">
                                      <p:cBhvr>
                                        <p:cTn id="15" dur="1000" fill="hold"/>
                                        <p:tgtEl>
                                          <p:spTgt spid="4"/>
                                        </p:tgtEl>
                                        <p:attrNameLst>
                                          <p:attrName>style.rotation</p:attrName>
                                        </p:attrNameLst>
                                      </p:cBhvr>
                                      <p:tavLst>
                                        <p:tav tm="0">
                                          <p:val>
                                            <p:fltVal val="90"/>
                                          </p:val>
                                        </p:tav>
                                        <p:tav tm="100000">
                                          <p:val>
                                            <p:fltVal val="0"/>
                                          </p:val>
                                        </p:tav>
                                      </p:tavLst>
                                    </p:anim>
                                    <p:animEffect transition="in" filter="fade">
                                      <p:cBhvr>
                                        <p:cTn id="16"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_____ contract is one in which the consideration is ridiculously low.</a:t>
            </a:r>
            <a:endParaRPr lang="en-US" dirty="0"/>
          </a:p>
        </p:txBody>
      </p:sp>
      <p:sp>
        <p:nvSpPr>
          <p:cNvPr id="3" name="Content Placeholder 2"/>
          <p:cNvSpPr>
            <a:spLocks noGrp="1"/>
          </p:cNvSpPr>
          <p:nvPr>
            <p:ph idx="1"/>
          </p:nvPr>
        </p:nvSpPr>
        <p:spPr/>
        <p:txBody>
          <a:bodyPr/>
          <a:lstStyle/>
          <a:p>
            <a:r>
              <a:rPr lang="en-US" dirty="0" smtClean="0"/>
              <a:t>unconscionable</a:t>
            </a:r>
            <a:endParaRPr lang="en-US" dirty="0"/>
          </a:p>
        </p:txBody>
      </p:sp>
      <p:pic>
        <p:nvPicPr>
          <p:cNvPr id="4" name="Picture 3"/>
          <p:cNvPicPr>
            <a:picLocks noChangeAspect="1"/>
          </p:cNvPicPr>
          <p:nvPr/>
        </p:nvPicPr>
        <p:blipFill>
          <a:blip r:embed="rId2"/>
          <a:stretch>
            <a:fillRect/>
          </a:stretch>
        </p:blipFill>
        <p:spPr>
          <a:xfrm>
            <a:off x="540809" y="4926564"/>
            <a:ext cx="2291085" cy="1287299"/>
          </a:xfrm>
          <a:prstGeom prst="rect">
            <a:avLst/>
          </a:prstGeom>
        </p:spPr>
      </p:pic>
      <p:sp>
        <p:nvSpPr>
          <p:cNvPr id="6" name="Slide Number Placeholder 5"/>
          <p:cNvSpPr>
            <a:spLocks noGrp="1"/>
          </p:cNvSpPr>
          <p:nvPr>
            <p:ph type="sldNum" sz="quarter" idx="12"/>
          </p:nvPr>
        </p:nvSpPr>
        <p:spPr/>
        <p:txBody>
          <a:bodyPr/>
          <a:lstStyle/>
          <a:p>
            <a:fld id="{F9E2C18A-025C-4D9A-AFF2-98C84463F44A}" type="slidenum">
              <a:rPr lang="en-US" smtClean="0"/>
              <a:pPr/>
              <a:t>8</a:t>
            </a:fld>
            <a:endParaRPr lang="en-US" dirty="0"/>
          </a:p>
        </p:txBody>
      </p:sp>
    </p:spTree>
    <p:extLst>
      <p:ext uri="{BB962C8B-B14F-4D97-AF65-F5344CB8AC3E}">
        <p14:creationId xmlns:p14="http://schemas.microsoft.com/office/powerpoint/2010/main" val="1789072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1000" fill="hold"/>
                                        <p:tgtEl>
                                          <p:spTgt spid="4"/>
                                        </p:tgtEl>
                                        <p:attrNameLst>
                                          <p:attrName>ppt_w</p:attrName>
                                        </p:attrNameLst>
                                      </p:cBhvr>
                                      <p:tavLst>
                                        <p:tav tm="0">
                                          <p:val>
                                            <p:fltVal val="0"/>
                                          </p:val>
                                        </p:tav>
                                        <p:tav tm="100000">
                                          <p:val>
                                            <p:strVal val="#ppt_w"/>
                                          </p:val>
                                        </p:tav>
                                      </p:tavLst>
                                    </p:anim>
                                    <p:anim calcmode="lin" valueType="num">
                                      <p:cBhvr>
                                        <p:cTn id="14" dur="1000" fill="hold"/>
                                        <p:tgtEl>
                                          <p:spTgt spid="4"/>
                                        </p:tgtEl>
                                        <p:attrNameLst>
                                          <p:attrName>ppt_h</p:attrName>
                                        </p:attrNameLst>
                                      </p:cBhvr>
                                      <p:tavLst>
                                        <p:tav tm="0">
                                          <p:val>
                                            <p:fltVal val="0"/>
                                          </p:val>
                                        </p:tav>
                                        <p:tav tm="100000">
                                          <p:val>
                                            <p:strVal val="#ppt_h"/>
                                          </p:val>
                                        </p:tav>
                                      </p:tavLst>
                                    </p:anim>
                                    <p:anim calcmode="lin" valueType="num">
                                      <p:cBhvr>
                                        <p:cTn id="15" dur="1000" fill="hold"/>
                                        <p:tgtEl>
                                          <p:spTgt spid="4"/>
                                        </p:tgtEl>
                                        <p:attrNameLst>
                                          <p:attrName>style.rotation</p:attrName>
                                        </p:attrNameLst>
                                      </p:cBhvr>
                                      <p:tavLst>
                                        <p:tav tm="0">
                                          <p:val>
                                            <p:fltVal val="90"/>
                                          </p:val>
                                        </p:tav>
                                        <p:tav tm="100000">
                                          <p:val>
                                            <p:fltVal val="0"/>
                                          </p:val>
                                        </p:tav>
                                      </p:tavLst>
                                    </p:anim>
                                    <p:animEffect transition="in" filter="fade">
                                      <p:cBhvr>
                                        <p:cTn id="16"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_____ is something that a party was not previously entitled to receive.</a:t>
            </a:r>
            <a:endParaRPr lang="en-US" dirty="0"/>
          </a:p>
        </p:txBody>
      </p:sp>
      <p:sp>
        <p:nvSpPr>
          <p:cNvPr id="3" name="Content Placeholder 2"/>
          <p:cNvSpPr>
            <a:spLocks noGrp="1"/>
          </p:cNvSpPr>
          <p:nvPr>
            <p:ph idx="1"/>
          </p:nvPr>
        </p:nvSpPr>
        <p:spPr/>
        <p:txBody>
          <a:bodyPr/>
          <a:lstStyle/>
          <a:p>
            <a:r>
              <a:rPr lang="en-US" dirty="0" smtClean="0"/>
              <a:t>benefit</a:t>
            </a:r>
            <a:endParaRPr lang="en-US" dirty="0"/>
          </a:p>
        </p:txBody>
      </p:sp>
      <p:pic>
        <p:nvPicPr>
          <p:cNvPr id="4" name="Picture 3"/>
          <p:cNvPicPr>
            <a:picLocks noChangeAspect="1"/>
          </p:cNvPicPr>
          <p:nvPr/>
        </p:nvPicPr>
        <p:blipFill>
          <a:blip r:embed="rId2"/>
          <a:stretch>
            <a:fillRect/>
          </a:stretch>
        </p:blipFill>
        <p:spPr>
          <a:xfrm>
            <a:off x="540809" y="4926564"/>
            <a:ext cx="2291085" cy="1287299"/>
          </a:xfrm>
          <a:prstGeom prst="rect">
            <a:avLst/>
          </a:prstGeom>
        </p:spPr>
      </p:pic>
      <p:sp>
        <p:nvSpPr>
          <p:cNvPr id="5" name="Slide Number Placeholder 4"/>
          <p:cNvSpPr>
            <a:spLocks noGrp="1"/>
          </p:cNvSpPr>
          <p:nvPr>
            <p:ph type="sldNum" sz="quarter" idx="12"/>
          </p:nvPr>
        </p:nvSpPr>
        <p:spPr/>
        <p:txBody>
          <a:bodyPr/>
          <a:lstStyle/>
          <a:p>
            <a:fld id="{F9E2C18A-025C-4D9A-AFF2-98C84463F44A}" type="slidenum">
              <a:rPr lang="en-US" smtClean="0"/>
              <a:pPr/>
              <a:t>9</a:t>
            </a:fld>
            <a:endParaRPr lang="en-US" dirty="0"/>
          </a:p>
        </p:txBody>
      </p:sp>
    </p:spTree>
    <p:extLst>
      <p:ext uri="{BB962C8B-B14F-4D97-AF65-F5344CB8AC3E}">
        <p14:creationId xmlns:p14="http://schemas.microsoft.com/office/powerpoint/2010/main" val="2566140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1000" fill="hold"/>
                                        <p:tgtEl>
                                          <p:spTgt spid="4"/>
                                        </p:tgtEl>
                                        <p:attrNameLst>
                                          <p:attrName>ppt_w</p:attrName>
                                        </p:attrNameLst>
                                      </p:cBhvr>
                                      <p:tavLst>
                                        <p:tav tm="0">
                                          <p:val>
                                            <p:fltVal val="0"/>
                                          </p:val>
                                        </p:tav>
                                        <p:tav tm="100000">
                                          <p:val>
                                            <p:strVal val="#ppt_w"/>
                                          </p:val>
                                        </p:tav>
                                      </p:tavLst>
                                    </p:anim>
                                    <p:anim calcmode="lin" valueType="num">
                                      <p:cBhvr>
                                        <p:cTn id="14" dur="1000" fill="hold"/>
                                        <p:tgtEl>
                                          <p:spTgt spid="4"/>
                                        </p:tgtEl>
                                        <p:attrNameLst>
                                          <p:attrName>ppt_h</p:attrName>
                                        </p:attrNameLst>
                                      </p:cBhvr>
                                      <p:tavLst>
                                        <p:tav tm="0">
                                          <p:val>
                                            <p:fltVal val="0"/>
                                          </p:val>
                                        </p:tav>
                                        <p:tav tm="100000">
                                          <p:val>
                                            <p:strVal val="#ppt_h"/>
                                          </p:val>
                                        </p:tav>
                                      </p:tavLst>
                                    </p:anim>
                                    <p:anim calcmode="lin" valueType="num">
                                      <p:cBhvr>
                                        <p:cTn id="15" dur="1000" fill="hold"/>
                                        <p:tgtEl>
                                          <p:spTgt spid="4"/>
                                        </p:tgtEl>
                                        <p:attrNameLst>
                                          <p:attrName>style.rotation</p:attrName>
                                        </p:attrNameLst>
                                      </p:cBhvr>
                                      <p:tavLst>
                                        <p:tav tm="0">
                                          <p:val>
                                            <p:fltVal val="90"/>
                                          </p:val>
                                        </p:tav>
                                        <p:tav tm="100000">
                                          <p:val>
                                            <p:fltVal val="0"/>
                                          </p:val>
                                        </p:tav>
                                      </p:tavLst>
                                    </p:anim>
                                    <p:animEffect transition="in" filter="fade">
                                      <p:cBhvr>
                                        <p:cTn id="16"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EE5818"/>
      </a:dk2>
      <a:lt2>
        <a:srgbClr val="EBEBEB"/>
      </a:lt2>
      <a:accent1>
        <a:srgbClr val="F5A408"/>
      </a:accent1>
      <a:accent2>
        <a:srgbClr val="FA731A"/>
      </a:accent2>
      <a:accent3>
        <a:srgbClr val="AB9281"/>
      </a:accent3>
      <a:accent4>
        <a:srgbClr val="A18CD0"/>
      </a:accent4>
      <a:accent5>
        <a:srgbClr val="8EBBD2"/>
      </a:accent5>
      <a:accent6>
        <a:srgbClr val="ACC995"/>
      </a:accent6>
      <a:hlink>
        <a:srgbClr val="FAC96A"/>
      </a:hlink>
      <a:folHlink>
        <a:srgbClr val="FCDB9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F1C4790-FE3C-4020-8CA7-00621DA7BB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54</TotalTime>
  <Words>762</Words>
  <Application>Microsoft Office PowerPoint</Application>
  <PresentationFormat>Widescreen</PresentationFormat>
  <Paragraphs>92</Paragraphs>
  <Slides>28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Arial</vt:lpstr>
      <vt:lpstr>Calibri</vt:lpstr>
      <vt:lpstr>Century Gothic</vt:lpstr>
      <vt:lpstr>Wingdings 3</vt:lpstr>
      <vt:lpstr>Ion Boardroom</vt:lpstr>
      <vt:lpstr>Ch. 10 Consideration</vt:lpstr>
      <vt:lpstr>A doctrine under which consideration is needed.</vt:lpstr>
      <vt:lpstr>The act of refraining from one’s legal rights is known as</vt:lpstr>
      <vt:lpstr>An exchange of benefits and detriments by the parties to an agreement</vt:lpstr>
      <vt:lpstr>A ____ is something for which no consideration is received.</vt:lpstr>
      <vt:lpstr>Contracts which appear at first glance to bind the parties but which actually do not are said to be ____.</vt:lpstr>
      <vt:lpstr>______ involves giving up something that one has a legal right to keep.</vt:lpstr>
      <vt:lpstr>A _____ contract is one in which the consideration is ridiculously low.</vt:lpstr>
      <vt:lpstr>A _____ is something that a party was not previously entitled to receive.</vt:lpstr>
      <vt:lpstr>A free agreement is also called a ____________ agreement.</vt:lpstr>
      <vt:lpstr>Yes or No</vt:lpstr>
      <vt:lpstr>May the giving up of some right constitute valid consideration? </vt:lpstr>
      <vt:lpstr>Will an executed contract ordinarily be set aside for lack of consideration?</vt:lpstr>
      <vt:lpstr>Do some acts and promises not provide consideration?</vt:lpstr>
      <vt:lpstr>Will promising to do an illegal act create an enforceable contract?</vt:lpstr>
      <vt:lpstr>Is a promise to make a gift enforceable?</vt:lpstr>
      <vt:lpstr>Must there normally be some consideration to support a valid information contract?</vt:lpstr>
      <vt:lpstr>May an act be valid consideration for a promise?</vt:lpstr>
      <vt:lpstr>Does consideration require that each party get something of equal value?</vt:lpstr>
      <vt:lpstr>If one promises to do something that one is already legally bound to do, may this promise be used as consideration for a new contract?</vt:lpstr>
      <vt:lpstr>Does the court usually look into the adequacy or fairness of consideration</vt:lpstr>
      <vt:lpstr>If one promises to do something that one is already legally bound to do, may this promise be used as consideration for a new contract?</vt:lpstr>
      <vt:lpstr>Darla Carlton promised to donate $2 million to Rayfield Community College if it would build a new humanities center.  The college built the new center, but then Carlton refused to give the money, claiming she received no benefit fro her promise.  Can the college collect the money?</vt:lpstr>
      <vt:lpstr>After Tom Babbit inspected Tom Kennedy’s microwave, he offered to buy it for $250.  Kennedy accepted the offer.  Later Babbit refused perform his promise when he discovered the microwave was worth only $100, claiming inadequacy of consideration.  Must Babbit pay the price he bargained for?</vt:lpstr>
      <vt:lpstr>Kim Oakes employed Mark Arkin to work for her for one year at a salary of $2,400/month.  Arkin worked three months and then threatened to quit unless he were promised a $4000 bonus to finish the job.  Oakes promised to give Arkin the bonus.  Arkin stayed on the job, but at the end of the year Oakes refused to give Arkin the bonus.  Can Arkin collect the $4,000 bonus?</vt:lpstr>
      <vt:lpstr>Barb Buchanan promised to sell, and Bill Wicker agreed to buy a custom made skateboard for $60.  Is this contract binding?</vt:lpstr>
      <vt:lpstr>Denise Cobern was stopped by a state trooper for speeding on the highway. Cobern promised to send the trooper $100 if he would not arrest her.  She was allowed to go on her way, but later she failed to send the trooper the $100. Can she be forced to pay the $100 through court action?</vt:lpstr>
      <vt:lpstr>Consideration in Your Everyday Life </vt:lpstr>
    </vt:vector>
  </TitlesOfParts>
  <Company>Fillmore CSD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Ellsworth, Tricia</dc:creator>
  <cp:lastModifiedBy>Ellsworth, Tricia</cp:lastModifiedBy>
  <cp:revision>30</cp:revision>
  <dcterms:created xsi:type="dcterms:W3CDTF">2019-05-23T15:19:16Z</dcterms:created>
  <dcterms:modified xsi:type="dcterms:W3CDTF">2019-05-28T18:21:55Z</dcterms:modified>
</cp:coreProperties>
</file>